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40" roundtripDataSignature="AMtx7mgysiZtF/3eHf8teepYFzk118K9ow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Author clrIdx="0" id="0" initials="" lastIdx="1" name="Sarah Montgomery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5EAAD9B-4987-45F7-873C-800156900D4C}">
  <a:tblStyle styleId="{F5EAAD9B-4987-45F7-873C-800156900D4C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40" Type="http://customschemas.google.com/relationships/presentationmetadata" Target="metadata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commentAuthors" Target="commentAuthor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slide" Target="slides/slide29.xml"/><Relationship Id="rId12" Type="http://schemas.openxmlformats.org/officeDocument/2006/relationships/slide" Target="slides/slide6.xml"/><Relationship Id="rId34" Type="http://schemas.openxmlformats.org/officeDocument/2006/relationships/slide" Target="slides/slide28.xml"/><Relationship Id="rId15" Type="http://schemas.openxmlformats.org/officeDocument/2006/relationships/slide" Target="slides/slide9.xml"/><Relationship Id="rId37" Type="http://schemas.openxmlformats.org/officeDocument/2006/relationships/slide" Target="slides/slide31.xml"/><Relationship Id="rId14" Type="http://schemas.openxmlformats.org/officeDocument/2006/relationships/slide" Target="slides/slide8.xml"/><Relationship Id="rId36" Type="http://schemas.openxmlformats.org/officeDocument/2006/relationships/slide" Target="slides/slide30.xml"/><Relationship Id="rId17" Type="http://schemas.openxmlformats.org/officeDocument/2006/relationships/slide" Target="slides/slide11.xml"/><Relationship Id="rId39" Type="http://schemas.openxmlformats.org/officeDocument/2006/relationships/slide" Target="slides/slide33.xml"/><Relationship Id="rId16" Type="http://schemas.openxmlformats.org/officeDocument/2006/relationships/slide" Target="slides/slide10.xml"/><Relationship Id="rId38" Type="http://schemas.openxmlformats.org/officeDocument/2006/relationships/slide" Target="slides/slide32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1" dt="2022-03-06T00:29:31.330">
    <p:pos x="6000" y="0"/>
    <p:text>Replace with translated design.</p:text>
    <p:extLst>
      <p:ext uri="{C676402C-5697-4E1C-873F-D02D1690AC5C}">
        <p15:threadingInfo timeZoneBias="0"/>
      </p:ext>
      <p:ext uri="http://customooxmlschemas.google.com/">
        <go:slidesCustomData xmlns:go="http://customooxmlschemas.google.com/" commentPostId="AAAAVVqVU3s"/>
      </p:ext>
    </p:extLs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04800" lvl="1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04800" lvl="2" marL="1371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04800" lvl="5" marL="2743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04800" lvl="6" marL="3200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04800" lvl="7" marL="3657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04800" lvl="8" marL="4114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1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5" name="Google Shape;165;p10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4" name="Google Shape;174;p11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1" name="Google Shape;181;p12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8" name="Google Shape;208;p13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5" name="Google Shape;215;p14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15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6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7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8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p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19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1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1" name="Google Shape;91;p2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20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9" name="Google Shape;279;p21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2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6" name="Google Shape;286;p22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2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3" name="Google Shape;293;p23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2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1" name="Google Shape;301;p24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2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8" name="Google Shape;308;p25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26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6" name="Google Shape;316;p2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27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8" name="Google Shape;328;p2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28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5" name="Google Shape;335;p2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29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2" name="Google Shape;342;p2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8" name="Google Shape;98;p3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3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2" name="Google Shape;352;p30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31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9" name="Google Shape;359;p3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32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6" name="Google Shape;366;p3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3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3" name="Google Shape;373;p33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5" name="Google Shape;105;p4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3" name="Google Shape;113;p5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1" name="Google Shape;121;p6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7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9" name="Google Shape;139;p8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8" name="Google Shape;158;p9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spaço em branco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5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3" name="Google Shape;13;p35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4" name="Google Shape;14;p35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4"/>
          <p:cNvSpPr txBox="1"/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44"/>
          <p:cNvSpPr/>
          <p:nvPr>
            <p:ph idx="2" type="pic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44"/>
          <p:cNvSpPr txBox="1"/>
          <p:nvPr>
            <p:ph idx="1" type="body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69" name="Google Shape;69;p44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70" name="Google Shape;70;p44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71" name="Google Shape;71;p44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o e Título na Vertical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45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45"/>
          <p:cNvSpPr txBox="1"/>
          <p:nvPr>
            <p:ph idx="1" type="body"/>
          </p:nvPr>
        </p:nvSpPr>
        <p:spPr>
          <a:xfrm rot="5400000">
            <a:off x="2940248" y="-942379"/>
            <a:ext cx="3263504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45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76" name="Google Shape;76;p45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77" name="Google Shape;77;p45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na Vertical e Texto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46"/>
          <p:cNvSpPr txBox="1"/>
          <p:nvPr>
            <p:ph type="title"/>
          </p:nvPr>
        </p:nvSpPr>
        <p:spPr>
          <a:xfrm rot="5400000">
            <a:off x="5350073" y="1467446"/>
            <a:ext cx="4358879" cy="19716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46"/>
          <p:cNvSpPr txBox="1"/>
          <p:nvPr>
            <p:ph idx="1" type="body"/>
          </p:nvPr>
        </p:nvSpPr>
        <p:spPr>
          <a:xfrm rot="5400000">
            <a:off x="1349573" y="-447079"/>
            <a:ext cx="4358879" cy="5800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46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82" name="Google Shape;82;p46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83" name="Google Shape;83;p46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o do Título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6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6"/>
          <p:cNvSpPr txBox="1"/>
          <p:nvPr>
            <p:ph idx="1" type="subTitle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18" name="Google Shape;18;p36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9" name="Google Shape;19;p36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0" name="Google Shape;20;p36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rpo" type="tx">
  <p:cSld name="TITLE_AND_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7"/>
          <p:cNvSpPr txBox="1"/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0" sz="1800" u="none" cap="none" strike="noStrike"/>
            </a:lvl2pPr>
            <a:lvl3pPr lvl="2" marR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0" sz="1800" u="none" cap="none" strike="noStrike"/>
            </a:lvl3pPr>
            <a:lvl4pPr lvl="3" marR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0" sz="1800" u="none" cap="none" strike="noStrike"/>
            </a:lvl4pPr>
            <a:lvl5pPr lvl="4" marR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0" sz="1800" u="none" cap="none" strike="noStrike"/>
            </a:lvl5pPr>
            <a:lvl6pPr lvl="5" marR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0" sz="1800" u="none" cap="none" strike="noStrike"/>
            </a:lvl6pPr>
            <a:lvl7pPr lvl="6" marR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0" sz="1800" u="none" cap="none" strike="noStrike"/>
            </a:lvl7pPr>
            <a:lvl8pPr lvl="7" marR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0" sz="1800" u="none" cap="none" strike="noStrike"/>
            </a:lvl8pPr>
            <a:lvl9pPr lvl="8" marR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0" sz="1800" u="none" cap="none" strike="noStrike"/>
            </a:lvl9pPr>
          </a:lstStyle>
          <a:p/>
        </p:txBody>
      </p:sp>
      <p:sp>
        <p:nvSpPr>
          <p:cNvPr id="23" name="Google Shape;23;p37"/>
          <p:cNvSpPr txBox="1"/>
          <p:nvPr>
            <p:ph idx="1" type="body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" name="Google Shape;24;p37"/>
          <p:cNvSpPr txBox="1"/>
          <p:nvPr>
            <p:ph idx="12" type="sldNum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nteúdo" type="obj">
  <p:cSld name="OBJEC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8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8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" name="Google Shape;28;p38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9" name="Google Shape;29;p38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30" name="Google Shape;30;p38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cção" type="secHead">
  <p:cSld name="SECTION_HEADER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39"/>
          <p:cNvSpPr txBox="1"/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39"/>
          <p:cNvSpPr txBox="1"/>
          <p:nvPr>
            <p:ph idx="1" type="body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4" name="Google Shape;34;p39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35" name="Google Shape;35;p39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36" name="Google Shape;36;p39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Dois" type="twoObj">
  <p:cSld name="TWO_OBJECTS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0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40"/>
          <p:cNvSpPr txBox="1"/>
          <p:nvPr>
            <p:ph idx="1" type="body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40"/>
          <p:cNvSpPr txBox="1"/>
          <p:nvPr>
            <p:ph idx="2" type="body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" name="Google Shape;41;p40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42" name="Google Shape;42;p40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43" name="Google Shape;43;p40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 type="twoTxTwoObj">
  <p:cSld name="TWO_OBJECTS_WITH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41"/>
          <p:cNvSpPr txBox="1"/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41"/>
          <p:cNvSpPr txBox="1"/>
          <p:nvPr>
            <p:ph idx="1" type="body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47" name="Google Shape;47;p41"/>
          <p:cNvSpPr txBox="1"/>
          <p:nvPr>
            <p:ph idx="2" type="body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8" name="Google Shape;48;p41"/>
          <p:cNvSpPr txBox="1"/>
          <p:nvPr>
            <p:ph idx="3" type="body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49" name="Google Shape;49;p41"/>
          <p:cNvSpPr txBox="1"/>
          <p:nvPr>
            <p:ph idx="4" type="body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" name="Google Shape;50;p41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51" name="Google Shape;51;p41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52" name="Google Shape;52;p41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ó o título" type="titleOnly">
  <p:cSld name="TITLE_ONL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42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42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56" name="Google Shape;56;p42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57" name="Google Shape;57;p42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43"/>
          <p:cNvSpPr txBox="1"/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43"/>
          <p:cNvSpPr txBox="1"/>
          <p:nvPr>
            <p:ph idx="1" type="body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6195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2385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indent="-32385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indent="-32385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indent="-32385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indent="-32385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indent="-32385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/>
        </p:txBody>
      </p:sp>
      <p:sp>
        <p:nvSpPr>
          <p:cNvPr id="61" name="Google Shape;61;p43"/>
          <p:cNvSpPr txBox="1"/>
          <p:nvPr>
            <p:ph idx="2" type="body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62" name="Google Shape;62;p43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63" name="Google Shape;63;p43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64" name="Google Shape;64;p43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4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34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4325" lvl="3" marL="1828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4325" lvl="4" marL="22860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34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34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34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P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comments" Target="../comments/comment1.xml"/><Relationship Id="rId4" Type="http://schemas.openxmlformats.org/officeDocument/2006/relationships/image" Target="../media/image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5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4">
            <a:alphaModFix/>
          </a:blip>
          <a:stretch>
            <a:fillRect/>
          </a:stretch>
        </a:blip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 txBox="1"/>
          <p:nvPr>
            <p:ph idx="12" type="sldNum"/>
          </p:nvPr>
        </p:nvSpPr>
        <p:spPr>
          <a:xfrm>
            <a:off x="6942582" y="4776407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fld id="{00000000-1234-1234-1234-123412341234}" type="slidenum">
              <a:rPr b="1" lang="pt-PT" sz="1200">
                <a:solidFill>
                  <a:schemeClr val="lt1"/>
                </a:solidFill>
              </a:rPr>
              <a:t>‹#›</a:t>
            </a:fld>
            <a:endParaRPr b="1" sz="12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0"/>
          <p:cNvSpPr txBox="1"/>
          <p:nvPr>
            <p:ph type="title"/>
          </p:nvPr>
        </p:nvSpPr>
        <p:spPr>
          <a:xfrm>
            <a:off x="457200" y="0"/>
            <a:ext cx="8686800" cy="113540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75"/>
              <a:buFont typeface="Arial"/>
              <a:buNone/>
            </a:pPr>
            <a:r>
              <a:rPr b="1" i="0" lang="pt-PT" sz="4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Objetivos</a:t>
            </a:r>
            <a:endParaRPr/>
          </a:p>
        </p:txBody>
      </p:sp>
      <p:sp>
        <p:nvSpPr>
          <p:cNvPr id="168" name="Google Shape;168;p10"/>
          <p:cNvSpPr txBox="1"/>
          <p:nvPr>
            <p:ph idx="1" type="body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9" name="Google Shape;169;p10"/>
          <p:cNvSpPr txBox="1"/>
          <p:nvPr>
            <p:ph idx="12" type="sldNum"/>
          </p:nvPr>
        </p:nvSpPr>
        <p:spPr>
          <a:xfrm>
            <a:off x="8595301" y="4791048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"/>
              <a:buFont typeface="Arial"/>
              <a:buNone/>
            </a:pPr>
            <a:fld id="{00000000-1234-1234-1234-123412341234}" type="slidenum">
              <a:rPr b="1" i="0" lang="pt-PT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10"/>
          <p:cNvSpPr txBox="1"/>
          <p:nvPr/>
        </p:nvSpPr>
        <p:spPr>
          <a:xfrm>
            <a:off x="789450" y="1937281"/>
            <a:ext cx="7565099" cy="272726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b="0" i="0" lang="pt-PT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Identificar os quatro princípios da comunicação de apoio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b="0" i="0" lang="pt-PT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Praticar a escuta ativa e o questionamento reflexivo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b="0" i="0" lang="pt-PT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Descrever a importância da utilização da comunicação de apoio na orientação entre pares</a:t>
            </a:r>
            <a:endParaRPr/>
          </a:p>
        </p:txBody>
      </p:sp>
      <p:sp>
        <p:nvSpPr>
          <p:cNvPr id="171" name="Google Shape;171;p10"/>
          <p:cNvSpPr txBox="1"/>
          <p:nvPr/>
        </p:nvSpPr>
        <p:spPr>
          <a:xfrm>
            <a:off x="457200" y="1313070"/>
            <a:ext cx="7812578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rPr b="1" i="1" lang="pt-PT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 fim desta sessão, será capaz de:</a:t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1"/>
          <p:cNvSpPr txBox="1"/>
          <p:nvPr>
            <p:ph type="title"/>
          </p:nvPr>
        </p:nvSpPr>
        <p:spPr>
          <a:xfrm>
            <a:off x="457200" y="0"/>
            <a:ext cx="7896386" cy="999641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</a:pPr>
            <a:r>
              <a:rPr b="1" i="0" lang="pt-PT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Instruções para a </a:t>
            </a:r>
            <a:r>
              <a:rPr b="1" lang="pt-PT" sz="4000">
                <a:solidFill>
                  <a:schemeClr val="dk1"/>
                </a:solidFill>
              </a:rPr>
              <a:t>e</a:t>
            </a:r>
            <a:r>
              <a:rPr b="1" i="0" lang="pt-PT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scuta </a:t>
            </a:r>
            <a:r>
              <a:rPr b="1" lang="pt-PT" sz="4000">
                <a:solidFill>
                  <a:schemeClr val="dk1"/>
                </a:solidFill>
              </a:rPr>
              <a:t>a</a:t>
            </a:r>
            <a:r>
              <a:rPr b="1" i="0" lang="pt-PT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tiva</a:t>
            </a:r>
            <a:endParaRPr/>
          </a:p>
        </p:txBody>
      </p:sp>
      <p:sp>
        <p:nvSpPr>
          <p:cNvPr id="177" name="Google Shape;177;p11"/>
          <p:cNvSpPr txBox="1"/>
          <p:nvPr>
            <p:ph idx="1" type="body"/>
          </p:nvPr>
        </p:nvSpPr>
        <p:spPr>
          <a:xfrm>
            <a:off x="457200" y="1126665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</a:pP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Escolha um parceiro/a para falar primeiro e outro/a para ficar a ouvir primeiro.</a:t>
            </a:r>
            <a:endParaRPr/>
          </a:p>
          <a:p>
            <a:pPr indent="-425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</a:pP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 orador/a terá </a:t>
            </a: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60 segundos 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para partilhar as respetivas esperanças e preocupações relativas a tornar-se </a:t>
            </a:r>
            <a:r>
              <a:rPr lang="pt-PT" sz="2000"/>
              <a:t>o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rientador/a de </a:t>
            </a:r>
            <a:r>
              <a:rPr lang="pt-PT" sz="2000"/>
              <a:t>p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ares. Deve falar durante a totalidade dos 60 segundos.</a:t>
            </a:r>
            <a:endParaRPr/>
          </a:p>
          <a:p>
            <a:pPr indent="-425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</a:pP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Depois dos 60 segundos, o/a ouvinte vai resumir o que o parceiro/a disse e fará 1 pergunta de acompanhamento.</a:t>
            </a:r>
            <a:endParaRPr/>
          </a:p>
          <a:p>
            <a:pPr indent="-425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</a:pP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Troquem de papéis e repitam!</a:t>
            </a:r>
            <a:endParaRPr/>
          </a:p>
        </p:txBody>
      </p:sp>
      <p:sp>
        <p:nvSpPr>
          <p:cNvPr id="178" name="Google Shape;178;p11"/>
          <p:cNvSpPr txBox="1"/>
          <p:nvPr>
            <p:ph idx="12" type="sldNum"/>
          </p:nvPr>
        </p:nvSpPr>
        <p:spPr>
          <a:xfrm>
            <a:off x="8622733" y="4792139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"/>
              <a:buFont typeface="Arial"/>
              <a:buNone/>
            </a:pPr>
            <a:fld id="{00000000-1234-1234-1234-123412341234}" type="slidenum">
              <a:rPr b="1" i="0" lang="pt-PT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2"/>
          <p:cNvSpPr txBox="1"/>
          <p:nvPr>
            <p:ph type="title"/>
          </p:nvPr>
        </p:nvSpPr>
        <p:spPr>
          <a:xfrm>
            <a:off x="455205" y="-168395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</a:pPr>
            <a:r>
              <a:rPr b="1" i="0" lang="pt-PT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Questionamento </a:t>
            </a:r>
            <a:r>
              <a:rPr b="1" lang="pt-PT" sz="4000">
                <a:solidFill>
                  <a:schemeClr val="dk1"/>
                </a:solidFill>
              </a:rPr>
              <a:t>r</a:t>
            </a:r>
            <a:r>
              <a:rPr b="1" i="0" lang="pt-PT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eflexivo</a:t>
            </a:r>
            <a:endParaRPr/>
          </a:p>
        </p:txBody>
      </p:sp>
      <p:sp>
        <p:nvSpPr>
          <p:cNvPr id="184" name="Google Shape;184;p12"/>
          <p:cNvSpPr txBox="1"/>
          <p:nvPr>
            <p:ph idx="12" type="sldNum"/>
          </p:nvPr>
        </p:nvSpPr>
        <p:spPr>
          <a:xfrm>
            <a:off x="8428743" y="478647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pt-PT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5" name="Google Shape;185;p12"/>
          <p:cNvGrpSpPr/>
          <p:nvPr/>
        </p:nvGrpSpPr>
        <p:grpSpPr>
          <a:xfrm>
            <a:off x="2925651" y="1128261"/>
            <a:ext cx="3518001" cy="3517999"/>
            <a:chOff x="1347449" y="423"/>
            <a:chExt cx="3518001" cy="3517999"/>
          </a:xfrm>
        </p:grpSpPr>
        <p:sp>
          <p:nvSpPr>
            <p:cNvPr id="186" name="Google Shape;186;p12"/>
            <p:cNvSpPr/>
            <p:nvPr/>
          </p:nvSpPr>
          <p:spPr>
            <a:xfrm>
              <a:off x="2543708" y="423"/>
              <a:ext cx="1125481" cy="1125481"/>
            </a:xfrm>
            <a:prstGeom prst="ellipse">
              <a:avLst/>
            </a:prstGeom>
            <a:gradFill>
              <a:gsLst>
                <a:gs pos="0">
                  <a:srgbClr val="B4BDC6"/>
                </a:gs>
                <a:gs pos="35000">
                  <a:srgbClr val="CCD2D5"/>
                </a:gs>
                <a:gs pos="100000">
                  <a:srgbClr val="EBEFEF"/>
                </a:gs>
              </a:gsLst>
              <a:lin ang="16200000" scaled="0"/>
            </a:gradFill>
            <a:ln cap="flat" cmpd="sng" w="9525">
              <a:solidFill>
                <a:srgbClr val="003649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39999" rotWithShape="0" dir="5400000" dist="20000">
                <a:srgbClr val="000000">
                  <a:alpha val="36078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" name="Google Shape;187;p12"/>
            <p:cNvSpPr txBox="1"/>
            <p:nvPr/>
          </p:nvSpPr>
          <p:spPr>
            <a:xfrm>
              <a:off x="2543708" y="165243"/>
              <a:ext cx="1137496" cy="7958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775" lIns="17775" spcFirstLastPara="1" rIns="17775" wrap="square" tIns="17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50"/>
                <a:buFont typeface="Arial"/>
                <a:buNone/>
              </a:pPr>
              <a:r>
                <a:rPr b="1" i="0" lang="pt-PT" sz="14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Sentimentos</a:t>
              </a:r>
              <a:endParaRPr/>
            </a:p>
          </p:txBody>
        </p:sp>
        <p:sp>
          <p:nvSpPr>
            <p:cNvPr id="188" name="Google Shape;188;p12"/>
            <p:cNvSpPr/>
            <p:nvPr/>
          </p:nvSpPr>
          <p:spPr>
            <a:xfrm rot="2700000">
              <a:off x="3548506" y="965359"/>
              <a:ext cx="300131" cy="379848"/>
            </a:xfrm>
            <a:prstGeom prst="rightArrow">
              <a:avLst>
                <a:gd fmla="val 60000" name="adj1"/>
                <a:gd fmla="val 50000" name="adj2"/>
              </a:avLst>
            </a:prstGeom>
            <a:gradFill>
              <a:gsLst>
                <a:gs pos="0">
                  <a:srgbClr val="B4BDC6"/>
                </a:gs>
                <a:gs pos="35000">
                  <a:srgbClr val="CCD2D5"/>
                </a:gs>
                <a:gs pos="100000">
                  <a:srgbClr val="EBEFEF"/>
                </a:gs>
              </a:gsLst>
              <a:lin ang="16200000" scaled="0"/>
            </a:gradFill>
            <a:ln cap="flat" cmpd="sng" w="9525">
              <a:solidFill>
                <a:srgbClr val="003649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39999" rotWithShape="0" dir="5400000" dist="20000">
                <a:srgbClr val="000000">
                  <a:alpha val="36078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" name="Google Shape;189;p12"/>
            <p:cNvSpPr txBox="1"/>
            <p:nvPr/>
          </p:nvSpPr>
          <p:spPr>
            <a:xfrm rot="2700000">
              <a:off x="3561693" y="1009497"/>
              <a:ext cx="210091" cy="2279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t/>
              </a:r>
              <a:endPara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" name="Google Shape;190;p12"/>
            <p:cNvSpPr/>
            <p:nvPr/>
          </p:nvSpPr>
          <p:spPr>
            <a:xfrm>
              <a:off x="3739969" y="1196683"/>
              <a:ext cx="1125481" cy="1125481"/>
            </a:xfrm>
            <a:prstGeom prst="ellipse">
              <a:avLst/>
            </a:prstGeom>
            <a:gradFill>
              <a:gsLst>
                <a:gs pos="0">
                  <a:srgbClr val="B4BDC6"/>
                </a:gs>
                <a:gs pos="35000">
                  <a:srgbClr val="CCD2D5"/>
                </a:gs>
                <a:gs pos="100000">
                  <a:srgbClr val="EBEFEF"/>
                </a:gs>
              </a:gsLst>
              <a:lin ang="16200000" scaled="0"/>
            </a:gradFill>
            <a:ln cap="flat" cmpd="sng" w="9525">
              <a:solidFill>
                <a:srgbClr val="003649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39999" rotWithShape="0" dir="5400000" dist="20000">
                <a:srgbClr val="000000">
                  <a:alpha val="36078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" name="Google Shape;191;p12"/>
            <p:cNvSpPr txBox="1"/>
            <p:nvPr/>
          </p:nvSpPr>
          <p:spPr>
            <a:xfrm>
              <a:off x="3904792" y="1361504"/>
              <a:ext cx="795835" cy="7958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775" lIns="17775" spcFirstLastPara="1" rIns="17775" wrap="square" tIns="17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50"/>
                <a:buFont typeface="Arial"/>
                <a:buNone/>
              </a:pPr>
              <a:r>
                <a:rPr b="1" i="0" lang="pt-PT" sz="14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Factos</a:t>
              </a:r>
              <a:endParaRPr/>
            </a:p>
          </p:txBody>
        </p:sp>
        <p:sp>
          <p:nvSpPr>
            <p:cNvPr id="192" name="Google Shape;192;p12"/>
            <p:cNvSpPr/>
            <p:nvPr/>
          </p:nvSpPr>
          <p:spPr>
            <a:xfrm rot="8100000">
              <a:off x="3560520" y="2161621"/>
              <a:ext cx="300131" cy="379848"/>
            </a:xfrm>
            <a:prstGeom prst="rightArrow">
              <a:avLst>
                <a:gd fmla="val 60000" name="adj1"/>
                <a:gd fmla="val 50000" name="adj2"/>
              </a:avLst>
            </a:prstGeom>
            <a:gradFill>
              <a:gsLst>
                <a:gs pos="0">
                  <a:srgbClr val="B4BDC6"/>
                </a:gs>
                <a:gs pos="35000">
                  <a:srgbClr val="CCD2D5"/>
                </a:gs>
                <a:gs pos="100000">
                  <a:srgbClr val="EBEFEF"/>
                </a:gs>
              </a:gsLst>
              <a:lin ang="16200000" scaled="0"/>
            </a:gradFill>
            <a:ln cap="flat" cmpd="sng" w="9525">
              <a:solidFill>
                <a:srgbClr val="003649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39999" rotWithShape="0" dir="5400000" dist="20000">
                <a:srgbClr val="000000">
                  <a:alpha val="36078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" name="Google Shape;193;p12"/>
            <p:cNvSpPr txBox="1"/>
            <p:nvPr/>
          </p:nvSpPr>
          <p:spPr>
            <a:xfrm rot="-2700000">
              <a:off x="3637371" y="2205758"/>
              <a:ext cx="210091" cy="2279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t/>
              </a:r>
              <a:endPara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" name="Google Shape;194;p12"/>
            <p:cNvSpPr/>
            <p:nvPr/>
          </p:nvSpPr>
          <p:spPr>
            <a:xfrm>
              <a:off x="2543708" y="2392941"/>
              <a:ext cx="1125481" cy="1125481"/>
            </a:xfrm>
            <a:prstGeom prst="ellipse">
              <a:avLst/>
            </a:prstGeom>
            <a:gradFill>
              <a:gsLst>
                <a:gs pos="0">
                  <a:srgbClr val="B4BDC6"/>
                </a:gs>
                <a:gs pos="35000">
                  <a:srgbClr val="CCD2D5"/>
                </a:gs>
                <a:gs pos="100000">
                  <a:srgbClr val="EBEFEF"/>
                </a:gs>
              </a:gsLst>
              <a:lin ang="16200000" scaled="0"/>
            </a:gradFill>
            <a:ln cap="flat" cmpd="sng" w="9525">
              <a:solidFill>
                <a:srgbClr val="003649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39999" rotWithShape="0" dir="5400000" dist="20000">
                <a:srgbClr val="000000">
                  <a:alpha val="36078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" name="Google Shape;195;p12"/>
            <p:cNvSpPr txBox="1"/>
            <p:nvPr/>
          </p:nvSpPr>
          <p:spPr>
            <a:xfrm>
              <a:off x="2596535" y="2557766"/>
              <a:ext cx="1031838" cy="7958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775" lIns="17775" spcFirstLastPara="1" rIns="17775" wrap="square" tIns="17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50"/>
                <a:buFont typeface="Arial"/>
                <a:buNone/>
              </a:pPr>
              <a:r>
                <a:rPr b="1" i="0" lang="pt-PT" sz="14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Resultados</a:t>
              </a:r>
              <a:endParaRPr/>
            </a:p>
          </p:txBody>
        </p:sp>
        <p:sp>
          <p:nvSpPr>
            <p:cNvPr id="196" name="Google Shape;196;p12"/>
            <p:cNvSpPr/>
            <p:nvPr/>
          </p:nvSpPr>
          <p:spPr>
            <a:xfrm rot="-8100000">
              <a:off x="2364257" y="2173635"/>
              <a:ext cx="300131" cy="379848"/>
            </a:xfrm>
            <a:prstGeom prst="rightArrow">
              <a:avLst>
                <a:gd fmla="val 60000" name="adj1"/>
                <a:gd fmla="val 50000" name="adj2"/>
              </a:avLst>
            </a:prstGeom>
            <a:gradFill>
              <a:gsLst>
                <a:gs pos="0">
                  <a:srgbClr val="B4BDC6"/>
                </a:gs>
                <a:gs pos="35000">
                  <a:srgbClr val="CCD2D5"/>
                </a:gs>
                <a:gs pos="100000">
                  <a:srgbClr val="EBEFEF"/>
                </a:gs>
              </a:gsLst>
              <a:lin ang="16200000" scaled="0"/>
            </a:gradFill>
            <a:ln cap="flat" cmpd="sng" w="9525">
              <a:solidFill>
                <a:srgbClr val="003649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39999" rotWithShape="0" dir="5400000" dist="20000">
                <a:srgbClr val="000000">
                  <a:alpha val="36078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" name="Google Shape;197;p12"/>
            <p:cNvSpPr txBox="1"/>
            <p:nvPr/>
          </p:nvSpPr>
          <p:spPr>
            <a:xfrm rot="2700000">
              <a:off x="2441109" y="2281438"/>
              <a:ext cx="210091" cy="2279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t/>
              </a:r>
              <a:endPara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" name="Google Shape;198;p12"/>
            <p:cNvSpPr/>
            <p:nvPr/>
          </p:nvSpPr>
          <p:spPr>
            <a:xfrm>
              <a:off x="1347449" y="1196683"/>
              <a:ext cx="1125481" cy="1125481"/>
            </a:xfrm>
            <a:prstGeom prst="ellipse">
              <a:avLst/>
            </a:prstGeom>
            <a:gradFill>
              <a:gsLst>
                <a:gs pos="0">
                  <a:srgbClr val="B4BDC6"/>
                </a:gs>
                <a:gs pos="35000">
                  <a:srgbClr val="CCD2D5"/>
                </a:gs>
                <a:gs pos="100000">
                  <a:srgbClr val="EBEFEF"/>
                </a:gs>
              </a:gsLst>
              <a:lin ang="16200000" scaled="0"/>
            </a:gradFill>
            <a:ln cap="flat" cmpd="sng" w="9525">
              <a:solidFill>
                <a:srgbClr val="003649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39999" rotWithShape="0" dir="5400000" dist="20000">
                <a:srgbClr val="000000">
                  <a:alpha val="36078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" name="Google Shape;199;p12"/>
            <p:cNvSpPr txBox="1"/>
            <p:nvPr/>
          </p:nvSpPr>
          <p:spPr>
            <a:xfrm>
              <a:off x="1512270" y="1361504"/>
              <a:ext cx="795835" cy="7958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775" lIns="17775" spcFirstLastPara="1" rIns="17775" wrap="square" tIns="17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50"/>
                <a:buFont typeface="Arial"/>
                <a:buNone/>
              </a:pPr>
              <a:r>
                <a:rPr b="1" i="0" lang="pt-PT" sz="14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Futuro</a:t>
              </a:r>
              <a:endParaRPr/>
            </a:p>
          </p:txBody>
        </p:sp>
        <p:sp>
          <p:nvSpPr>
            <p:cNvPr id="200" name="Google Shape;200;p12"/>
            <p:cNvSpPr/>
            <p:nvPr/>
          </p:nvSpPr>
          <p:spPr>
            <a:xfrm rot="-2700000">
              <a:off x="2352248" y="977373"/>
              <a:ext cx="300131" cy="379848"/>
            </a:xfrm>
            <a:prstGeom prst="rightArrow">
              <a:avLst>
                <a:gd fmla="val 60000" name="adj1"/>
                <a:gd fmla="val 50000" name="adj2"/>
              </a:avLst>
            </a:prstGeom>
            <a:gradFill>
              <a:gsLst>
                <a:gs pos="0">
                  <a:srgbClr val="B4BDC6"/>
                </a:gs>
                <a:gs pos="35000">
                  <a:srgbClr val="CCD2D5"/>
                </a:gs>
                <a:gs pos="100000">
                  <a:srgbClr val="EBEFEF"/>
                </a:gs>
              </a:gsLst>
              <a:lin ang="16200000" scaled="0"/>
            </a:gradFill>
            <a:ln cap="flat" cmpd="sng" w="9525">
              <a:solidFill>
                <a:srgbClr val="003649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39999" rotWithShape="0" dir="5400000" dist="20000">
                <a:srgbClr val="000000">
                  <a:alpha val="36078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" name="Google Shape;201;p12"/>
            <p:cNvSpPr txBox="1"/>
            <p:nvPr/>
          </p:nvSpPr>
          <p:spPr>
            <a:xfrm rot="-2700000">
              <a:off x="2365431" y="1085178"/>
              <a:ext cx="210091" cy="2279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t/>
              </a:r>
              <a:endPara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2" name="Google Shape;202;p12"/>
          <p:cNvSpPr txBox="1"/>
          <p:nvPr/>
        </p:nvSpPr>
        <p:spPr>
          <a:xfrm>
            <a:off x="5412215" y="1191585"/>
            <a:ext cx="3607044" cy="9144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"/>
              <a:buFont typeface="Arial"/>
              <a:buNone/>
            </a:pPr>
            <a:r>
              <a:rPr b="0" i="1" lang="pt-PT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Como se sente o professor/a em relação ao desafio? Como o professor/a vivenciou a situação?</a:t>
            </a:r>
            <a:endParaRPr/>
          </a:p>
        </p:txBody>
      </p:sp>
      <p:sp>
        <p:nvSpPr>
          <p:cNvPr id="203" name="Google Shape;203;p12"/>
          <p:cNvSpPr txBox="1"/>
          <p:nvPr/>
        </p:nvSpPr>
        <p:spPr>
          <a:xfrm>
            <a:off x="6570839" y="2624268"/>
            <a:ext cx="2113966" cy="5847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"/>
              <a:buFont typeface="Arial"/>
              <a:buNone/>
            </a:pPr>
            <a:r>
              <a:rPr b="0" i="1" lang="pt-PT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Quais são os factos sobre o desafio?</a:t>
            </a:r>
            <a:endParaRPr/>
          </a:p>
        </p:txBody>
      </p:sp>
      <p:sp>
        <p:nvSpPr>
          <p:cNvPr id="204" name="Google Shape;204;p12"/>
          <p:cNvSpPr txBox="1"/>
          <p:nvPr/>
        </p:nvSpPr>
        <p:spPr>
          <a:xfrm>
            <a:off x="113303" y="3711306"/>
            <a:ext cx="4219631" cy="8309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"/>
              <a:buFont typeface="Arial"/>
              <a:buNone/>
            </a:pPr>
            <a:r>
              <a:rPr b="0" i="1" lang="pt-PT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Por que </a:t>
            </a:r>
            <a:r>
              <a:rPr i="1" lang="pt-PT" sz="1600"/>
              <a:t>a experiência foi desafiadora</a:t>
            </a:r>
            <a:r>
              <a:rPr b="0" i="1" lang="pt-PT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? Como reagiram os/as estudantes (ou outras pessoas envolvidas)?</a:t>
            </a:r>
            <a:endParaRPr/>
          </a:p>
        </p:txBody>
      </p:sp>
      <p:sp>
        <p:nvSpPr>
          <p:cNvPr id="205" name="Google Shape;205;p12"/>
          <p:cNvSpPr txBox="1"/>
          <p:nvPr/>
        </p:nvSpPr>
        <p:spPr>
          <a:xfrm>
            <a:off x="218018" y="2002747"/>
            <a:ext cx="3067687" cy="5847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"/>
              <a:buFont typeface="Arial"/>
              <a:buNone/>
            </a:pPr>
            <a:r>
              <a:rPr b="0" i="1" lang="pt-PT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partir desta experiência, o que fará o professor/a no futuro?</a:t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3"/>
          <p:cNvSpPr txBox="1"/>
          <p:nvPr>
            <p:ph type="ctrTitle"/>
          </p:nvPr>
        </p:nvSpPr>
        <p:spPr>
          <a:xfrm>
            <a:off x="493206" y="189098"/>
            <a:ext cx="7772400" cy="168419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</a:pPr>
            <a:r>
              <a:rPr b="1" i="0" lang="pt-PT" sz="4800" u="none" cap="none" strike="noStrike">
                <a:latin typeface="Arial"/>
                <a:ea typeface="Arial"/>
                <a:cs typeface="Arial"/>
                <a:sym typeface="Arial"/>
              </a:rPr>
              <a:t>Dia 2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</a:pPr>
            <a:r>
              <a:rPr b="1" i="0" lang="pt-PT" sz="3600" u="none" cap="none" strike="noStrike">
                <a:latin typeface="Arial"/>
                <a:ea typeface="Arial"/>
                <a:cs typeface="Arial"/>
                <a:sym typeface="Arial"/>
              </a:rPr>
              <a:t>Círculos de </a:t>
            </a:r>
            <a:r>
              <a:rPr b="1" lang="pt-PT" sz="3600">
                <a:latin typeface="Arial"/>
                <a:ea typeface="Arial"/>
                <a:cs typeface="Arial"/>
                <a:sym typeface="Arial"/>
              </a:rPr>
              <a:t>a</a:t>
            </a:r>
            <a:r>
              <a:rPr b="1" i="0" lang="pt-PT" sz="3600" u="none" cap="none" strike="noStrike">
                <a:latin typeface="Arial"/>
                <a:ea typeface="Arial"/>
                <a:cs typeface="Arial"/>
                <a:sym typeface="Arial"/>
              </a:rPr>
              <a:t>prendizagem de </a:t>
            </a:r>
            <a:r>
              <a:rPr b="1" lang="pt-PT" sz="3600">
                <a:latin typeface="Arial"/>
                <a:ea typeface="Arial"/>
                <a:cs typeface="Arial"/>
                <a:sym typeface="Arial"/>
              </a:rPr>
              <a:t>p</a:t>
            </a:r>
            <a:r>
              <a:rPr b="1" i="0" lang="pt-PT" sz="3600" u="none" cap="none" strike="noStrike">
                <a:latin typeface="Arial"/>
                <a:ea typeface="Arial"/>
                <a:cs typeface="Arial"/>
                <a:sym typeface="Arial"/>
              </a:rPr>
              <a:t>rofessores/as (CAP)</a:t>
            </a:r>
            <a:endParaRPr b="1" i="0" sz="36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13"/>
          <p:cNvSpPr txBox="1"/>
          <p:nvPr>
            <p:ph idx="1" type="subTitle"/>
          </p:nvPr>
        </p:nvSpPr>
        <p:spPr>
          <a:xfrm>
            <a:off x="493206" y="2727597"/>
            <a:ext cx="7772400" cy="7124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"/>
              <a:buFont typeface="Arial"/>
              <a:buNone/>
            </a:pPr>
            <a:r>
              <a:rPr b="1" i="0" lang="pt-PT" sz="2400" u="none" cap="none" strike="noStrike">
                <a:latin typeface="Arial"/>
                <a:ea typeface="Arial"/>
                <a:cs typeface="Arial"/>
                <a:sym typeface="Arial"/>
              </a:rPr>
              <a:t>Sessão 1: Compreender como as pessoas adultas </a:t>
            </a:r>
            <a:r>
              <a:rPr b="1" lang="pt-PT" sz="2400">
                <a:latin typeface="Arial"/>
                <a:ea typeface="Arial"/>
                <a:cs typeface="Arial"/>
                <a:sym typeface="Arial"/>
              </a:rPr>
              <a:t>a</a:t>
            </a:r>
            <a:r>
              <a:rPr b="1" i="0" lang="pt-PT" sz="2400" u="none" cap="none" strike="noStrike">
                <a:latin typeface="Arial"/>
                <a:ea typeface="Arial"/>
                <a:cs typeface="Arial"/>
                <a:sym typeface="Arial"/>
              </a:rPr>
              <a:t>prendem e </a:t>
            </a:r>
            <a:r>
              <a:rPr b="1" lang="pt-PT" sz="2400">
                <a:latin typeface="Arial"/>
                <a:ea typeface="Arial"/>
                <a:cs typeface="Arial"/>
                <a:sym typeface="Arial"/>
              </a:rPr>
              <a:t>a</a:t>
            </a:r>
            <a:r>
              <a:rPr b="1" i="0" lang="pt-PT" sz="2400" u="none" cap="none" strike="noStrike">
                <a:latin typeface="Arial"/>
                <a:ea typeface="Arial"/>
                <a:cs typeface="Arial"/>
                <a:sym typeface="Arial"/>
              </a:rPr>
              <a:t>plicam o CAP</a:t>
            </a:r>
            <a:endParaRPr/>
          </a:p>
        </p:txBody>
      </p:sp>
      <p:sp>
        <p:nvSpPr>
          <p:cNvPr id="212" name="Google Shape;212;p13"/>
          <p:cNvSpPr txBox="1"/>
          <p:nvPr>
            <p:ph idx="12" type="sldNum"/>
          </p:nvPr>
        </p:nvSpPr>
        <p:spPr>
          <a:xfrm>
            <a:off x="6841998" y="484222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pt-PT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4"/>
          <p:cNvSpPr txBox="1"/>
          <p:nvPr>
            <p:ph type="title"/>
          </p:nvPr>
        </p:nvSpPr>
        <p:spPr>
          <a:xfrm>
            <a:off x="475488" y="53248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b="1" i="0" lang="pt-PT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Objetivos</a:t>
            </a:r>
            <a:endParaRPr/>
          </a:p>
        </p:txBody>
      </p:sp>
      <p:sp>
        <p:nvSpPr>
          <p:cNvPr id="218" name="Google Shape;218;p14"/>
          <p:cNvSpPr txBox="1"/>
          <p:nvPr>
            <p:ph idx="1" type="body"/>
          </p:nvPr>
        </p:nvSpPr>
        <p:spPr>
          <a:xfrm>
            <a:off x="807738" y="1701633"/>
            <a:ext cx="7565099" cy="29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Calibri"/>
              <a:buAutoNum type="arabicPeriod"/>
            </a:pPr>
            <a:r>
              <a:rPr b="0" i="0" lang="pt-PT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Identificar os quatro princípios da aprendizagem das pessoas adultas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Calibri"/>
              <a:buAutoNum type="arabicPeriod"/>
            </a:pPr>
            <a:r>
              <a:rPr b="0" i="0" lang="pt-PT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Explicar como a aprendizagem das pessoas adultas se relaciona com a orientação entre pares</a:t>
            </a:r>
            <a:endParaRPr/>
          </a:p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Calibri"/>
              <a:buAutoNum type="arabicPeriod"/>
            </a:pPr>
            <a:r>
              <a:rPr b="0" i="0" lang="pt-PT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Dinamizar um CAP utilizando comunicação de apoio</a:t>
            </a:r>
            <a:endParaRPr/>
          </a:p>
        </p:txBody>
      </p:sp>
      <p:sp>
        <p:nvSpPr>
          <p:cNvPr id="219" name="Google Shape;219;p14"/>
          <p:cNvSpPr txBox="1"/>
          <p:nvPr>
            <p:ph idx="12" type="sldNum"/>
          </p:nvPr>
        </p:nvSpPr>
        <p:spPr>
          <a:xfrm>
            <a:off x="8430738" y="4781904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pt-PT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14"/>
          <p:cNvSpPr/>
          <p:nvPr/>
        </p:nvSpPr>
        <p:spPr>
          <a:xfrm>
            <a:off x="373411" y="1217357"/>
            <a:ext cx="8183378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76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rPr b="1" i="1" lang="pt-PT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 fim desta sessão, será capaz de:</a:t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5"/>
          <p:cNvSpPr txBox="1"/>
          <p:nvPr>
            <p:ph type="title"/>
          </p:nvPr>
        </p:nvSpPr>
        <p:spPr>
          <a:xfrm>
            <a:off x="391255" y="-156710"/>
            <a:ext cx="9790435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</a:pPr>
            <a:r>
              <a:rPr b="1" i="0" lang="pt-PT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Instruções para a </a:t>
            </a:r>
            <a:r>
              <a:rPr b="1" lang="pt-PT" sz="3200">
                <a:solidFill>
                  <a:schemeClr val="dk1"/>
                </a:solidFill>
              </a:rPr>
              <a:t>c</a:t>
            </a:r>
            <a:r>
              <a:rPr b="1" i="0" lang="pt-PT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omunicação </a:t>
            </a:r>
            <a:r>
              <a:rPr b="1" lang="pt-PT" sz="3200">
                <a:solidFill>
                  <a:schemeClr val="dk1"/>
                </a:solidFill>
              </a:rPr>
              <a:t>recíproca</a:t>
            </a:r>
            <a:endParaRPr/>
          </a:p>
        </p:txBody>
      </p:sp>
      <p:sp>
        <p:nvSpPr>
          <p:cNvPr id="226" name="Google Shape;226;p15"/>
          <p:cNvSpPr txBox="1"/>
          <p:nvPr>
            <p:ph idx="1" type="body"/>
          </p:nvPr>
        </p:nvSpPr>
        <p:spPr>
          <a:xfrm>
            <a:off x="455275" y="985025"/>
            <a:ext cx="8304900" cy="361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"/>
              <a:buFont typeface="Arial"/>
              <a:buNone/>
            </a:pPr>
            <a:r>
              <a:rPr b="1" i="0" lang="pt-PT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Primeira tentativa: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alibri"/>
              <a:buAutoNum type="arabicPeriod"/>
            </a:pP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Encontre um parceiro/a. Uma pessoa será o instrutor/a e a outra será o explorador/a.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25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alibri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alibri"/>
              <a:buAutoNum type="arabicPeriod"/>
            </a:pP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Sentem-se de costas voltadas um para o outro, certificando-se de que não se veem.</a:t>
            </a:r>
            <a:endParaRPr/>
          </a:p>
          <a:p>
            <a:pPr indent="-425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alibri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alibri"/>
              <a:buAutoNum type="arabicPeriod"/>
            </a:pP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 instrutor/a terá 2 minutos para guiar o explorador/a pelo labirinto. O instrutor/a </a:t>
            </a:r>
            <a:r>
              <a:rPr b="0" i="0" lang="pt-PT" sz="20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NÃO PODE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olhar para o explorador/a, e o explorador/a </a:t>
            </a:r>
            <a:r>
              <a:rPr b="0" i="0" lang="pt-PT" sz="20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NÃO PODE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fazer perguntas.</a:t>
            </a:r>
            <a:endParaRPr/>
          </a:p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p15"/>
          <p:cNvSpPr txBox="1"/>
          <p:nvPr>
            <p:ph idx="12" type="sldNum"/>
          </p:nvPr>
        </p:nvSpPr>
        <p:spPr>
          <a:xfrm>
            <a:off x="8456205" y="4791048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pt-PT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6"/>
          <p:cNvSpPr txBox="1"/>
          <p:nvPr>
            <p:ph type="title"/>
          </p:nvPr>
        </p:nvSpPr>
        <p:spPr>
          <a:xfrm>
            <a:off x="360196" y="19436"/>
            <a:ext cx="86868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Arial"/>
              <a:buNone/>
            </a:pPr>
            <a:r>
              <a:rPr b="1" i="0" lang="pt-PT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Instruções para a </a:t>
            </a:r>
            <a:r>
              <a:rPr b="1" lang="pt-PT" sz="3200">
                <a:solidFill>
                  <a:schemeClr val="dk1"/>
                </a:solidFill>
              </a:rPr>
              <a:t>c</a:t>
            </a:r>
            <a:r>
              <a:rPr b="1" i="0" lang="pt-PT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omunicação </a:t>
            </a:r>
            <a:r>
              <a:rPr b="1" lang="pt-PT" sz="3200">
                <a:solidFill>
                  <a:schemeClr val="dk1"/>
                </a:solidFill>
              </a:rPr>
              <a:t>recíproca</a:t>
            </a:r>
            <a:endParaRPr/>
          </a:p>
        </p:txBody>
      </p:sp>
      <p:sp>
        <p:nvSpPr>
          <p:cNvPr id="233" name="Google Shape;233;p16"/>
          <p:cNvSpPr txBox="1"/>
          <p:nvPr>
            <p:ph idx="1" type="body"/>
          </p:nvPr>
        </p:nvSpPr>
        <p:spPr>
          <a:xfrm>
            <a:off x="448050" y="1160925"/>
            <a:ext cx="8394000" cy="346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"/>
              <a:buFont typeface="Arial"/>
              <a:buNone/>
            </a:pPr>
            <a:r>
              <a:rPr b="1" i="0" lang="pt-PT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Segunda tentativa: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alibri"/>
              <a:buAutoNum type="arabicPeriod"/>
            </a:pP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Trabalhe com o mesmo parceiro/a. 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25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alibri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alibri"/>
              <a:buAutoNum type="arabicPeriod"/>
            </a:pP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 instrutor/a terá 2 minutos para guiar o explorador/a pelo labirinto.</a:t>
            </a:r>
            <a:endParaRPr/>
          </a:p>
          <a:p>
            <a:pPr indent="-425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alibri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alibri"/>
              <a:buAutoNum type="arabicPeriod"/>
            </a:pP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Desta vez, o instrutor/a pode olhar </a:t>
            </a:r>
            <a:r>
              <a:rPr b="0" i="0" lang="pt-PT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para 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 que o explorador/a está a fazer, e o explorador/a pode fazer perguntas. Contudo, o explorador/a </a:t>
            </a:r>
            <a:r>
              <a:rPr b="0" i="0" lang="pt-PT" sz="20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NÃO PODE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ver as indicações do instrutor/a.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p16"/>
          <p:cNvSpPr txBox="1"/>
          <p:nvPr>
            <p:ph idx="12" type="sldNum"/>
          </p:nvPr>
        </p:nvSpPr>
        <p:spPr>
          <a:xfrm>
            <a:off x="8452577" y="479562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pt-PT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9" name="Google Shape;239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80943" y="2549584"/>
            <a:ext cx="2291137" cy="1917153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17"/>
          <p:cNvSpPr txBox="1"/>
          <p:nvPr>
            <p:ph type="title"/>
          </p:nvPr>
        </p:nvSpPr>
        <p:spPr>
          <a:xfrm>
            <a:off x="457200" y="58735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</a:pPr>
            <a:r>
              <a:rPr b="1" i="0" lang="pt-PT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 </a:t>
            </a:r>
            <a:r>
              <a:rPr b="1" lang="pt-PT" sz="3600">
                <a:solidFill>
                  <a:schemeClr val="dk1"/>
                </a:solidFill>
              </a:rPr>
              <a:t>p</a:t>
            </a:r>
            <a:r>
              <a:rPr b="1" i="0" lang="pt-PT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rincípios da </a:t>
            </a:r>
            <a:r>
              <a:rPr b="1" lang="pt-PT" sz="3600">
                <a:solidFill>
                  <a:schemeClr val="dk1"/>
                </a:solidFill>
              </a:rPr>
              <a:t>a</a:t>
            </a:r>
            <a:r>
              <a:rPr b="1" i="0" lang="pt-PT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prendizagem </a:t>
            </a:r>
            <a:br>
              <a:rPr b="1" i="0" lang="pt-PT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pt-PT" sz="3600">
                <a:solidFill>
                  <a:schemeClr val="dk1"/>
                </a:solidFill>
              </a:rPr>
              <a:t>de a</a:t>
            </a:r>
            <a:r>
              <a:rPr b="1" i="0" lang="pt-PT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dult</a:t>
            </a:r>
            <a:r>
              <a:rPr b="1" lang="pt-PT" sz="3600">
                <a:solidFill>
                  <a:schemeClr val="dk1"/>
                </a:solidFill>
              </a:rPr>
              <a:t>o</a:t>
            </a:r>
            <a:r>
              <a:rPr b="1" i="0" lang="pt-PT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1" i="0" sz="3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" name="Google Shape;241;p17"/>
          <p:cNvSpPr txBox="1"/>
          <p:nvPr>
            <p:ph idx="1" type="body"/>
          </p:nvPr>
        </p:nvSpPr>
        <p:spPr>
          <a:xfrm>
            <a:off x="457200" y="1797500"/>
            <a:ext cx="6137700" cy="31658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17"/>
          <p:cNvSpPr txBox="1"/>
          <p:nvPr>
            <p:ph idx="12" type="sldNum"/>
          </p:nvPr>
        </p:nvSpPr>
        <p:spPr>
          <a:xfrm>
            <a:off x="8447061" y="4784885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pt-PT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p17"/>
          <p:cNvSpPr txBox="1"/>
          <p:nvPr/>
        </p:nvSpPr>
        <p:spPr>
          <a:xfrm>
            <a:off x="457200" y="1190208"/>
            <a:ext cx="7877542" cy="26776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AutoNum type="arabicPeriod"/>
            </a:pPr>
            <a:r>
              <a:rPr b="0" i="0" lang="pt-PT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Envolvimento no processo de aprendizagem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AutoNum type="arabicPeriod"/>
            </a:pPr>
            <a:r>
              <a:rPr b="0" i="0" lang="pt-PT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Experiência como base da aprendizagem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AutoNum type="arabicPeriod"/>
            </a:pPr>
            <a:r>
              <a:rPr b="0" i="0" lang="pt-PT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Aprendizagem relevante e aplicável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AutoNum type="arabicPeriod"/>
            </a:pPr>
            <a:r>
              <a:rPr b="0" i="0" lang="pt-PT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Aprendizagem de resolução de problemas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pt-PT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É desta forma que APRENDE?</a:t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8"/>
          <p:cNvSpPr txBox="1"/>
          <p:nvPr>
            <p:ph type="title"/>
          </p:nvPr>
        </p:nvSpPr>
        <p:spPr>
          <a:xfrm>
            <a:off x="429768" y="135136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</a:pPr>
            <a:r>
              <a:rPr b="1" i="0" lang="pt-PT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Instruções para a </a:t>
            </a:r>
            <a:r>
              <a:rPr b="1" lang="pt-PT" sz="4000">
                <a:solidFill>
                  <a:schemeClr val="dk1"/>
                </a:solidFill>
              </a:rPr>
              <a:t>a</a:t>
            </a:r>
            <a:r>
              <a:rPr b="1" i="0" lang="pt-PT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prendizagem de </a:t>
            </a:r>
            <a:r>
              <a:rPr b="1" lang="pt-PT" sz="4000">
                <a:solidFill>
                  <a:schemeClr val="dk1"/>
                </a:solidFill>
              </a:rPr>
              <a:t>a</a:t>
            </a:r>
            <a:r>
              <a:rPr b="1" i="0" lang="pt-PT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dult</a:t>
            </a:r>
            <a:r>
              <a:rPr b="1" lang="pt-PT" sz="4000">
                <a:solidFill>
                  <a:schemeClr val="dk1"/>
                </a:solidFill>
              </a:rPr>
              <a:t>o</a:t>
            </a:r>
            <a:r>
              <a:rPr b="1" i="0" lang="pt-PT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 b="1" i="0" sz="4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p18"/>
          <p:cNvSpPr txBox="1"/>
          <p:nvPr>
            <p:ph idx="1" type="body"/>
          </p:nvPr>
        </p:nvSpPr>
        <p:spPr>
          <a:xfrm>
            <a:off x="601198" y="1288142"/>
            <a:ext cx="7886737" cy="255674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AutoNum type="arabicPeriod"/>
            </a:pPr>
            <a:r>
              <a:rPr b="0" i="0" lang="pt-PT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Defina, </a:t>
            </a:r>
            <a:r>
              <a:rPr lang="pt-PT" sz="2400"/>
              <a:t>com </a:t>
            </a:r>
            <a:r>
              <a:rPr b="0" i="0" lang="pt-PT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palavras suas ou através de desenho, o seu </a:t>
            </a:r>
            <a:r>
              <a:rPr lang="pt-PT" sz="2400"/>
              <a:t>p</a:t>
            </a:r>
            <a:r>
              <a:rPr b="0" i="0" lang="pt-PT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rincípio de </a:t>
            </a:r>
            <a:r>
              <a:rPr lang="pt-PT" sz="2400"/>
              <a:t>a</a:t>
            </a:r>
            <a:r>
              <a:rPr b="0" i="0" lang="pt-PT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prendizagem de pessoas adultas.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AutoNum type="arabicPeriod"/>
            </a:pPr>
            <a:r>
              <a:rPr b="0" i="0" lang="pt-PT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Dê um exemplo de um momento em que aprendeu algo desta forma.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AutoNum type="arabicPeriod"/>
            </a:pPr>
            <a:r>
              <a:rPr b="0" i="0" lang="pt-PT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Explique como aplicará este princípio na sua função enquanto </a:t>
            </a:r>
            <a:r>
              <a:rPr lang="pt-PT" sz="2400">
                <a:solidFill>
                  <a:schemeClr val="dk1"/>
                </a:solidFill>
              </a:rPr>
              <a:t>o</a:t>
            </a:r>
            <a:r>
              <a:rPr b="0" i="0" lang="pt-PT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rientador/a de </a:t>
            </a:r>
            <a:r>
              <a:rPr lang="pt-PT" sz="2400">
                <a:solidFill>
                  <a:schemeClr val="dk1"/>
                </a:solidFill>
              </a:rPr>
              <a:t>p</a:t>
            </a:r>
            <a:r>
              <a:rPr b="0" i="0" lang="pt-PT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ares.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p18"/>
          <p:cNvSpPr txBox="1"/>
          <p:nvPr>
            <p:ph idx="12" type="sldNum"/>
          </p:nvPr>
        </p:nvSpPr>
        <p:spPr>
          <a:xfrm>
            <a:off x="8431512" y="4778959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pt-PT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" name="Google Shape;251;p18"/>
          <p:cNvSpPr txBox="1"/>
          <p:nvPr/>
        </p:nvSpPr>
        <p:spPr>
          <a:xfrm>
            <a:off x="601199" y="3759645"/>
            <a:ext cx="7886737" cy="74721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b="0" i="1" lang="pt-PT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Todos têm 10 minutos para trabalhar em pequenos grupos. Depois voltaremos a apresentar a todo</a:t>
            </a:r>
            <a:r>
              <a:rPr i="1" lang="pt-PT" sz="2000">
                <a:solidFill>
                  <a:schemeClr val="dk1"/>
                </a:solidFill>
              </a:rPr>
              <a:t> o grupo</a:t>
            </a:r>
            <a:r>
              <a:rPr b="0" i="1" lang="pt-PT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!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9"/>
          <p:cNvSpPr txBox="1"/>
          <p:nvPr>
            <p:ph type="title"/>
          </p:nvPr>
        </p:nvSpPr>
        <p:spPr>
          <a:xfrm>
            <a:off x="487851" y="-159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b="1" i="0" lang="pt-PT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Passos do CAP</a:t>
            </a:r>
            <a:endParaRPr/>
          </a:p>
        </p:txBody>
      </p:sp>
      <p:sp>
        <p:nvSpPr>
          <p:cNvPr id="257" name="Google Shape;257;p19"/>
          <p:cNvSpPr txBox="1"/>
          <p:nvPr>
            <p:ph idx="12" type="sldNum"/>
          </p:nvPr>
        </p:nvSpPr>
        <p:spPr>
          <a:xfrm>
            <a:off x="8409320" y="4779725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pt-PT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p19"/>
          <p:cNvSpPr/>
          <p:nvPr/>
        </p:nvSpPr>
        <p:spPr>
          <a:xfrm>
            <a:off x="3776190" y="1169331"/>
            <a:ext cx="1233226" cy="1379776"/>
          </a:xfrm>
          <a:prstGeom prst="ellipse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Arial"/>
              <a:buNone/>
            </a:pPr>
            <a:r>
              <a:rPr b="1" i="0" lang="pt-PT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Passo 1</a:t>
            </a:r>
            <a:endParaRPr/>
          </a:p>
        </p:txBody>
      </p:sp>
      <p:sp>
        <p:nvSpPr>
          <p:cNvPr id="259" name="Google Shape;259;p19"/>
          <p:cNvSpPr/>
          <p:nvPr/>
        </p:nvSpPr>
        <p:spPr>
          <a:xfrm>
            <a:off x="3776193" y="3264934"/>
            <a:ext cx="1233294" cy="1379782"/>
          </a:xfrm>
          <a:prstGeom prst="ellipse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Arial"/>
              <a:buNone/>
            </a:pPr>
            <a:r>
              <a:rPr b="1" i="0" lang="pt-PT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Passo 3</a:t>
            </a:r>
            <a:endParaRPr/>
          </a:p>
        </p:txBody>
      </p:sp>
      <p:sp>
        <p:nvSpPr>
          <p:cNvPr id="260" name="Google Shape;260;p19"/>
          <p:cNvSpPr/>
          <p:nvPr/>
        </p:nvSpPr>
        <p:spPr>
          <a:xfrm>
            <a:off x="5965610" y="2180088"/>
            <a:ext cx="1233226" cy="1379776"/>
          </a:xfrm>
          <a:prstGeom prst="ellipse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Arial"/>
              <a:buNone/>
            </a:pPr>
            <a:r>
              <a:rPr b="1" i="0" lang="pt-PT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Passo 2</a:t>
            </a:r>
            <a:endParaRPr/>
          </a:p>
        </p:txBody>
      </p:sp>
      <p:sp>
        <p:nvSpPr>
          <p:cNvPr id="261" name="Google Shape;261;p19"/>
          <p:cNvSpPr/>
          <p:nvPr/>
        </p:nvSpPr>
        <p:spPr>
          <a:xfrm>
            <a:off x="1568679" y="2171147"/>
            <a:ext cx="1233226" cy="1379776"/>
          </a:xfrm>
          <a:prstGeom prst="ellipse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Arial"/>
              <a:buNone/>
            </a:pPr>
            <a:r>
              <a:rPr b="1" i="0" lang="pt-PT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Passo 4</a:t>
            </a:r>
            <a:endParaRPr/>
          </a:p>
        </p:txBody>
      </p:sp>
      <p:sp>
        <p:nvSpPr>
          <p:cNvPr id="262" name="Google Shape;262;p19"/>
          <p:cNvSpPr/>
          <p:nvPr/>
        </p:nvSpPr>
        <p:spPr>
          <a:xfrm rot="-2667974">
            <a:off x="5305551" y="1813340"/>
            <a:ext cx="485188" cy="847472"/>
          </a:xfrm>
          <a:prstGeom prst="down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p19"/>
          <p:cNvSpPr/>
          <p:nvPr/>
        </p:nvSpPr>
        <p:spPr>
          <a:xfrm rot="3110182">
            <a:off x="5256169" y="3312054"/>
            <a:ext cx="582574" cy="865706"/>
          </a:xfrm>
          <a:prstGeom prst="down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" name="Google Shape;264;p19"/>
          <p:cNvSpPr/>
          <p:nvPr/>
        </p:nvSpPr>
        <p:spPr>
          <a:xfrm rot="7385527">
            <a:off x="2845145" y="3214336"/>
            <a:ext cx="582572" cy="865708"/>
          </a:xfrm>
          <a:prstGeom prst="down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" name="Google Shape;265;p19"/>
          <p:cNvSpPr/>
          <p:nvPr/>
        </p:nvSpPr>
        <p:spPr>
          <a:xfrm rot="-7099652">
            <a:off x="2977368" y="1728442"/>
            <a:ext cx="582574" cy="865706"/>
          </a:xfrm>
          <a:prstGeom prst="down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p19"/>
          <p:cNvSpPr txBox="1"/>
          <p:nvPr/>
        </p:nvSpPr>
        <p:spPr>
          <a:xfrm>
            <a:off x="5138801" y="1113974"/>
            <a:ext cx="3068664" cy="6556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5"/>
              <a:buFont typeface="Arial"/>
              <a:buNone/>
            </a:pPr>
            <a:r>
              <a:rPr b="0" i="0" lang="pt-PT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1. Celebrar os sucessos e averiguar os objetivos</a:t>
            </a:r>
            <a:endParaRPr b="0" i="0" sz="1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Google Shape;267;p19"/>
          <p:cNvSpPr txBox="1"/>
          <p:nvPr/>
        </p:nvSpPr>
        <p:spPr>
          <a:xfrm>
            <a:off x="5861679" y="3774572"/>
            <a:ext cx="2875789" cy="675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5"/>
              <a:buFont typeface="Arial"/>
              <a:buNone/>
            </a:pPr>
            <a:r>
              <a:rPr b="0" i="0" lang="pt-PT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Partilhar os desafios enfrentados na sala de aula e na escola</a:t>
            </a:r>
            <a:endParaRPr/>
          </a:p>
        </p:txBody>
      </p:sp>
      <p:sp>
        <p:nvSpPr>
          <p:cNvPr id="268" name="Google Shape;268;p19"/>
          <p:cNvSpPr txBox="1"/>
          <p:nvPr/>
        </p:nvSpPr>
        <p:spPr>
          <a:xfrm>
            <a:off x="789005" y="3980503"/>
            <a:ext cx="2434644" cy="3973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5"/>
              <a:buFont typeface="Arial"/>
              <a:buNone/>
            </a:pPr>
            <a:r>
              <a:rPr b="0" i="0" lang="pt-PT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3. </a:t>
            </a:r>
            <a:r>
              <a:rPr b="0" i="1" lang="pt-PT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Brainstorming</a:t>
            </a:r>
            <a:r>
              <a:rPr b="0" i="0" lang="pt-PT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de soluções</a:t>
            </a:r>
            <a:endParaRPr/>
          </a:p>
        </p:txBody>
      </p:sp>
      <p:sp>
        <p:nvSpPr>
          <p:cNvPr id="269" name="Google Shape;269;p19"/>
          <p:cNvSpPr txBox="1"/>
          <p:nvPr/>
        </p:nvSpPr>
        <p:spPr>
          <a:xfrm>
            <a:off x="390305" y="1350146"/>
            <a:ext cx="2649611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5"/>
              <a:buFont typeface="Arial"/>
              <a:buNone/>
            </a:pPr>
            <a:r>
              <a:rPr b="0" i="0" lang="pt-PT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4. Estabelecer metas sobre como pôr em prática as soluções</a:t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"/>
          <p:cNvSpPr txBox="1"/>
          <p:nvPr>
            <p:ph idx="12" type="sldNum"/>
          </p:nvPr>
        </p:nvSpPr>
        <p:spPr>
          <a:xfrm>
            <a:off x="6942582" y="4862642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pt-PT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2"/>
          <p:cNvSpPr txBox="1"/>
          <p:nvPr/>
        </p:nvSpPr>
        <p:spPr>
          <a:xfrm>
            <a:off x="0" y="136370"/>
            <a:ext cx="9144000" cy="4001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Principais </a:t>
            </a:r>
            <a:r>
              <a:rPr b="1" lang="pt-PT" sz="2000"/>
              <a:t>c</a:t>
            </a: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ompetências d</a:t>
            </a:r>
            <a:r>
              <a:rPr b="1" lang="pt-PT" sz="2000"/>
              <a:t>e</a:t>
            </a: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pt-PT" sz="2000"/>
              <a:t>p</a:t>
            </a: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rofessores/as d</a:t>
            </a:r>
            <a:r>
              <a:rPr b="1" lang="pt-PT" sz="2000"/>
              <a:t>o ensino</a:t>
            </a: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pt-PT" sz="2000"/>
              <a:t>p</a:t>
            </a: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rimári</a:t>
            </a:r>
            <a:r>
              <a:rPr b="1" lang="pt-PT" sz="2000"/>
              <a:t>o</a:t>
            </a: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pt-PT" sz="2000"/>
              <a:t>em</a:t>
            </a: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pt-PT" sz="2000"/>
              <a:t>c</a:t>
            </a: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ontextos de </a:t>
            </a:r>
            <a:r>
              <a:rPr b="1" lang="pt-PT" sz="2000"/>
              <a:t>c</a:t>
            </a: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rise</a:t>
            </a:r>
            <a:endParaRPr/>
          </a:p>
        </p:txBody>
      </p:sp>
      <p:pic>
        <p:nvPicPr>
          <p:cNvPr id="95" name="Google Shape;95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56825" y="902600"/>
            <a:ext cx="4030350" cy="3877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20"/>
          <p:cNvSpPr txBox="1"/>
          <p:nvPr>
            <p:ph type="title"/>
          </p:nvPr>
        </p:nvSpPr>
        <p:spPr>
          <a:xfrm>
            <a:off x="457199" y="-215758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b="1" i="0" lang="pt-PT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Praticar os CAPs</a:t>
            </a:r>
            <a:endParaRPr b="1" i="0" sz="4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Google Shape;275;p20"/>
          <p:cNvSpPr txBox="1"/>
          <p:nvPr>
            <p:ph idx="12" type="sldNum"/>
          </p:nvPr>
        </p:nvSpPr>
        <p:spPr>
          <a:xfrm>
            <a:off x="8427947" y="4786708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pt-PT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Google Shape;276;p20"/>
          <p:cNvSpPr txBox="1"/>
          <p:nvPr/>
        </p:nvSpPr>
        <p:spPr>
          <a:xfrm>
            <a:off x="457199" y="925739"/>
            <a:ext cx="7826644" cy="35002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Cada participante terá 15 minutos para praticar a dinamização de um CAP. Os </a:t>
            </a:r>
            <a:r>
              <a:rPr lang="pt-PT" sz="2000"/>
              <a:t>demais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participantes representarão os professores/as.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44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AutoNum type="arabicPeriod"/>
            </a:pPr>
            <a:r>
              <a:rPr b="0" i="0" lang="pt-PT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Selecione um/a participante para representar o </a:t>
            </a:r>
            <a:r>
              <a:rPr lang="pt-PT" sz="1800"/>
              <a:t>o</a:t>
            </a:r>
            <a:r>
              <a:rPr b="0" i="0" lang="pt-PT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rientador/a de </a:t>
            </a:r>
            <a:r>
              <a:rPr lang="pt-PT" sz="1800"/>
              <a:t>p</a:t>
            </a:r>
            <a:r>
              <a:rPr b="0" i="0" lang="pt-PT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ares; as outras pessoas farão o papel de professores/as.</a:t>
            </a:r>
            <a:endParaRPr/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44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AutoNum type="arabicPeriod"/>
            </a:pPr>
            <a:r>
              <a:rPr b="0" i="0" lang="pt-PT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Selecione um desafio para debater no CAP.</a:t>
            </a:r>
            <a:endParaRPr/>
          </a:p>
          <a:p>
            <a:pPr indent="-2286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44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AutoNum type="arabicPeriod"/>
            </a:pPr>
            <a:r>
              <a:rPr b="0" i="0" lang="pt-PT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Dinamize o CAP durante 15 minutos.</a:t>
            </a:r>
            <a:endParaRPr/>
          </a:p>
          <a:p>
            <a:pPr indent="-2286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44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AutoNum type="arabicPeriod"/>
            </a:pPr>
            <a:r>
              <a:rPr b="0" i="0" lang="pt-PT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Depois de 15 minutos, cada grupo vai partilhar duas coisas que o </a:t>
            </a:r>
            <a:r>
              <a:rPr lang="pt-PT" sz="1800"/>
              <a:t>o</a:t>
            </a:r>
            <a:r>
              <a:rPr b="0" i="0" lang="pt-PT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rientador/a de </a:t>
            </a:r>
            <a:r>
              <a:rPr lang="pt-PT" sz="1800"/>
              <a:t>p</a:t>
            </a:r>
            <a:r>
              <a:rPr b="0" i="0" lang="pt-PT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ares fez bem e uma que podia ser melhorada.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21"/>
          <p:cNvSpPr txBox="1"/>
          <p:nvPr>
            <p:ph type="ctrTitle"/>
          </p:nvPr>
        </p:nvSpPr>
        <p:spPr>
          <a:xfrm>
            <a:off x="451981" y="155156"/>
            <a:ext cx="7772400" cy="168419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</a:pPr>
            <a:r>
              <a:rPr b="1" i="0" lang="pt-PT" sz="4800" u="none" cap="none" strike="noStrike">
                <a:latin typeface="Arial"/>
                <a:ea typeface="Arial"/>
                <a:cs typeface="Arial"/>
                <a:sym typeface="Arial"/>
              </a:rPr>
              <a:t>Dia 2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</a:pPr>
            <a:r>
              <a:rPr b="1" i="0" lang="pt-PT" sz="3600" u="none" cap="none" strike="noStrike">
                <a:latin typeface="Arial"/>
                <a:ea typeface="Arial"/>
                <a:cs typeface="Arial"/>
                <a:sym typeface="Arial"/>
              </a:rPr>
              <a:t>Círculos de </a:t>
            </a:r>
            <a:r>
              <a:rPr b="1" lang="pt-PT" sz="3600">
                <a:latin typeface="Arial"/>
                <a:ea typeface="Arial"/>
                <a:cs typeface="Arial"/>
                <a:sym typeface="Arial"/>
              </a:rPr>
              <a:t>a</a:t>
            </a:r>
            <a:r>
              <a:rPr b="1" i="0" lang="pt-PT" sz="3600" u="none" cap="none" strike="noStrike">
                <a:latin typeface="Arial"/>
                <a:ea typeface="Arial"/>
                <a:cs typeface="Arial"/>
                <a:sym typeface="Arial"/>
              </a:rPr>
              <a:t>prendizagem de </a:t>
            </a:r>
            <a:r>
              <a:rPr b="1" lang="pt-PT" sz="3600">
                <a:latin typeface="Arial"/>
                <a:ea typeface="Arial"/>
                <a:cs typeface="Arial"/>
                <a:sym typeface="Arial"/>
              </a:rPr>
              <a:t>p</a:t>
            </a:r>
            <a:r>
              <a:rPr b="1" i="0" lang="pt-PT" sz="3600" u="none" cap="none" strike="noStrike">
                <a:latin typeface="Arial"/>
                <a:ea typeface="Arial"/>
                <a:cs typeface="Arial"/>
                <a:sym typeface="Arial"/>
              </a:rPr>
              <a:t>rofessores/as (CAPs)</a:t>
            </a:r>
            <a:endParaRPr b="1" i="0" sz="36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21"/>
          <p:cNvSpPr txBox="1"/>
          <p:nvPr>
            <p:ph idx="1" type="subTitle"/>
          </p:nvPr>
        </p:nvSpPr>
        <p:spPr>
          <a:xfrm>
            <a:off x="451981" y="2682651"/>
            <a:ext cx="7772400" cy="7124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</a:pPr>
            <a:r>
              <a:rPr b="1" i="0" lang="pt-PT" sz="2000" u="none" cap="none" strike="noStrike">
                <a:latin typeface="Arial"/>
                <a:ea typeface="Arial"/>
                <a:cs typeface="Arial"/>
                <a:sym typeface="Arial"/>
              </a:rPr>
              <a:t>Sessão 2: Definição de </a:t>
            </a:r>
            <a:r>
              <a:rPr b="1" lang="pt-PT" sz="2000">
                <a:latin typeface="Arial"/>
                <a:ea typeface="Arial"/>
                <a:cs typeface="Arial"/>
                <a:sym typeface="Arial"/>
              </a:rPr>
              <a:t>m</a:t>
            </a:r>
            <a:r>
              <a:rPr b="1" i="0" lang="pt-PT" sz="2000" u="none" cap="none" strike="noStrike">
                <a:latin typeface="Arial"/>
                <a:ea typeface="Arial"/>
                <a:cs typeface="Arial"/>
                <a:sym typeface="Arial"/>
              </a:rPr>
              <a:t>etas nas 4 </a:t>
            </a:r>
            <a:r>
              <a:rPr b="1" lang="pt-PT" sz="2000">
                <a:latin typeface="Arial"/>
                <a:ea typeface="Arial"/>
                <a:cs typeface="Arial"/>
                <a:sym typeface="Arial"/>
              </a:rPr>
              <a:t>á</a:t>
            </a:r>
            <a:r>
              <a:rPr b="1" i="0" lang="pt-PT" sz="2000" u="none" cap="none" strike="noStrike">
                <a:latin typeface="Arial"/>
                <a:ea typeface="Arial"/>
                <a:cs typeface="Arial"/>
                <a:sym typeface="Arial"/>
              </a:rPr>
              <a:t>reas </a:t>
            </a:r>
            <a:r>
              <a:rPr b="1" lang="pt-PT" sz="2000">
                <a:latin typeface="Arial"/>
                <a:ea typeface="Arial"/>
                <a:cs typeface="Arial"/>
                <a:sym typeface="Arial"/>
              </a:rPr>
              <a:t>p</a:t>
            </a:r>
            <a:r>
              <a:rPr b="1" i="0" lang="pt-PT" sz="2000" u="none" cap="none" strike="noStrike">
                <a:latin typeface="Arial"/>
                <a:ea typeface="Arial"/>
                <a:cs typeface="Arial"/>
                <a:sym typeface="Arial"/>
              </a:rPr>
              <a:t>rincipais de </a:t>
            </a:r>
            <a:r>
              <a:rPr b="1" lang="pt-PT" sz="2000">
                <a:latin typeface="Arial"/>
                <a:ea typeface="Arial"/>
                <a:cs typeface="Arial"/>
                <a:sym typeface="Arial"/>
              </a:rPr>
              <a:t>c</a:t>
            </a:r>
            <a:r>
              <a:rPr b="1" i="0" lang="pt-PT" sz="2000" u="none" cap="none" strike="noStrike">
                <a:latin typeface="Arial"/>
                <a:ea typeface="Arial"/>
                <a:cs typeface="Arial"/>
                <a:sym typeface="Arial"/>
              </a:rPr>
              <a:t>ompetência da </a:t>
            </a:r>
            <a:r>
              <a:rPr b="1" i="1" lang="pt-PT" sz="2000" u="none" cap="none" strike="noStrike">
                <a:latin typeface="Arial"/>
                <a:ea typeface="Arial"/>
                <a:cs typeface="Arial"/>
                <a:sym typeface="Arial"/>
              </a:rPr>
              <a:t>Formação de Professores/as do Ensino Primário em Contextos de Crise</a:t>
            </a:r>
            <a:endParaRPr/>
          </a:p>
        </p:txBody>
      </p:sp>
      <p:sp>
        <p:nvSpPr>
          <p:cNvPr id="283" name="Google Shape;283;p21"/>
          <p:cNvSpPr txBox="1"/>
          <p:nvPr>
            <p:ph idx="12" type="sldNum"/>
          </p:nvPr>
        </p:nvSpPr>
        <p:spPr>
          <a:xfrm>
            <a:off x="6907400" y="482925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pt-PT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22"/>
          <p:cNvSpPr txBox="1"/>
          <p:nvPr>
            <p:ph idx="12" type="sldNum"/>
          </p:nvPr>
        </p:nvSpPr>
        <p:spPr>
          <a:xfrm>
            <a:off x="6898541" y="4851085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pt-PT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9" name="Google Shape;289;p22"/>
          <p:cNvSpPr txBox="1"/>
          <p:nvPr/>
        </p:nvSpPr>
        <p:spPr>
          <a:xfrm>
            <a:off x="0" y="93671"/>
            <a:ext cx="9144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Principais </a:t>
            </a:r>
            <a:r>
              <a:rPr b="1" lang="pt-PT" sz="2000"/>
              <a:t>c</a:t>
            </a: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ompetências dos </a:t>
            </a:r>
            <a:r>
              <a:rPr b="1" lang="pt-PT" sz="2000"/>
              <a:t>p</a:t>
            </a: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rofessores/as </a:t>
            </a:r>
            <a:b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 </a:t>
            </a:r>
            <a:r>
              <a:rPr b="1" lang="pt-PT" sz="2000"/>
              <a:t>e</a:t>
            </a: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nsino</a:t>
            </a: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pt-PT" sz="2000"/>
              <a:t>p</a:t>
            </a: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imári</a:t>
            </a:r>
            <a:r>
              <a:rPr b="1" lang="pt-PT" sz="2000"/>
              <a:t>o</a:t>
            </a: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pt-PT" sz="2000"/>
              <a:t>em</a:t>
            </a: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pt-PT" sz="2000"/>
              <a:t>c</a:t>
            </a: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ontextos de </a:t>
            </a:r>
            <a:r>
              <a:rPr b="1" lang="pt-PT" sz="2000"/>
              <a:t>c</a:t>
            </a: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rise</a:t>
            </a:r>
            <a:endParaRPr/>
          </a:p>
        </p:txBody>
      </p:sp>
      <p:pic>
        <p:nvPicPr>
          <p:cNvPr id="290" name="Google Shape;29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56825" y="973450"/>
            <a:ext cx="4030350" cy="3877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23"/>
          <p:cNvSpPr txBox="1"/>
          <p:nvPr>
            <p:ph type="title"/>
          </p:nvPr>
        </p:nvSpPr>
        <p:spPr>
          <a:xfrm>
            <a:off x="370003" y="-38745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b="1" i="0" lang="pt-PT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Objetivos</a:t>
            </a:r>
            <a:endParaRPr/>
          </a:p>
        </p:txBody>
      </p:sp>
      <p:sp>
        <p:nvSpPr>
          <p:cNvPr id="296" name="Google Shape;296;p23"/>
          <p:cNvSpPr txBox="1"/>
          <p:nvPr>
            <p:ph idx="1" type="body"/>
          </p:nvPr>
        </p:nvSpPr>
        <p:spPr>
          <a:xfrm>
            <a:off x="764247" y="1769786"/>
            <a:ext cx="7565099" cy="29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b="0" i="0" lang="pt-PT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Estabelecer metas nas 4 áreas principais de competência da </a:t>
            </a:r>
            <a:r>
              <a:rPr b="0" i="1" lang="pt-PT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Formação de Professores/as do Ensino Primário em Contextos de Crise</a:t>
            </a:r>
            <a:endParaRPr/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b="0" i="0" lang="pt-PT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Explicar o propósito da Folha de </a:t>
            </a:r>
            <a:r>
              <a:rPr lang="pt-PT" sz="2400"/>
              <a:t>a</a:t>
            </a:r>
            <a:r>
              <a:rPr b="0" i="0" lang="pt-PT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companhamento de </a:t>
            </a:r>
            <a:r>
              <a:rPr lang="pt-PT" sz="2400"/>
              <a:t>m</a:t>
            </a:r>
            <a:r>
              <a:rPr b="0" i="0" lang="pt-PT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etas</a:t>
            </a:r>
            <a:endParaRPr/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b="0" i="0" lang="pt-PT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Identificar os passos no planeamento de um CAP</a:t>
            </a:r>
            <a:endParaRPr/>
          </a:p>
        </p:txBody>
      </p:sp>
      <p:sp>
        <p:nvSpPr>
          <p:cNvPr id="297" name="Google Shape;297;p23"/>
          <p:cNvSpPr txBox="1"/>
          <p:nvPr>
            <p:ph idx="12" type="sldNum"/>
          </p:nvPr>
        </p:nvSpPr>
        <p:spPr>
          <a:xfrm>
            <a:off x="8479297" y="4794482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pt-PT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Google Shape;298;p23"/>
          <p:cNvSpPr/>
          <p:nvPr/>
        </p:nvSpPr>
        <p:spPr>
          <a:xfrm>
            <a:off x="370003" y="1205437"/>
            <a:ext cx="8183378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76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rPr b="1" i="1" lang="pt-PT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 fim desta sessão, será capaz de:</a:t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24"/>
          <p:cNvSpPr txBox="1"/>
          <p:nvPr>
            <p:ph type="ctrTitle"/>
          </p:nvPr>
        </p:nvSpPr>
        <p:spPr>
          <a:xfrm>
            <a:off x="381000" y="86357"/>
            <a:ext cx="7772400" cy="168419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</a:pPr>
            <a:r>
              <a:rPr b="1" i="0" lang="pt-PT" sz="4800" u="none" cap="none" strike="noStrike">
                <a:latin typeface="Arial"/>
                <a:ea typeface="Arial"/>
                <a:cs typeface="Arial"/>
                <a:sym typeface="Arial"/>
              </a:rPr>
              <a:t>Dia 3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</a:pPr>
            <a:r>
              <a:rPr b="1" i="0" lang="pt-PT" sz="3600" u="none" cap="none" strike="noStrike">
                <a:latin typeface="Arial"/>
                <a:ea typeface="Arial"/>
                <a:cs typeface="Arial"/>
                <a:sym typeface="Arial"/>
              </a:rPr>
              <a:t>Observações </a:t>
            </a:r>
            <a:r>
              <a:rPr b="1" lang="pt-PT" sz="3600">
                <a:latin typeface="Arial"/>
                <a:ea typeface="Arial"/>
                <a:cs typeface="Arial"/>
                <a:sym typeface="Arial"/>
              </a:rPr>
              <a:t>em</a:t>
            </a:r>
            <a:r>
              <a:rPr b="1" i="0" lang="pt-PT" sz="3600" u="none" cap="none" strike="noStrike"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pt-PT" sz="3600">
                <a:latin typeface="Arial"/>
                <a:ea typeface="Arial"/>
                <a:cs typeface="Arial"/>
                <a:sym typeface="Arial"/>
              </a:rPr>
              <a:t>s</a:t>
            </a:r>
            <a:r>
              <a:rPr b="1" i="0" lang="pt-PT" sz="3600" u="none" cap="none" strike="noStrike">
                <a:latin typeface="Arial"/>
                <a:ea typeface="Arial"/>
                <a:cs typeface="Arial"/>
                <a:sym typeface="Arial"/>
              </a:rPr>
              <a:t>ala de </a:t>
            </a:r>
            <a:r>
              <a:rPr b="1" lang="pt-PT" sz="3600">
                <a:latin typeface="Arial"/>
                <a:ea typeface="Arial"/>
                <a:cs typeface="Arial"/>
                <a:sym typeface="Arial"/>
              </a:rPr>
              <a:t>a</a:t>
            </a:r>
            <a:r>
              <a:rPr b="1" i="0" lang="pt-PT" sz="3600" u="none" cap="none" strike="noStrike">
                <a:latin typeface="Arial"/>
                <a:ea typeface="Arial"/>
                <a:cs typeface="Arial"/>
                <a:sym typeface="Arial"/>
              </a:rPr>
              <a:t>ula</a:t>
            </a:r>
            <a:endParaRPr/>
          </a:p>
        </p:txBody>
      </p:sp>
      <p:sp>
        <p:nvSpPr>
          <p:cNvPr id="304" name="Google Shape;304;p24"/>
          <p:cNvSpPr txBox="1"/>
          <p:nvPr>
            <p:ph idx="1" type="subTitle"/>
          </p:nvPr>
        </p:nvSpPr>
        <p:spPr>
          <a:xfrm>
            <a:off x="381000" y="2620659"/>
            <a:ext cx="7772400" cy="7124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</a:pPr>
            <a:r>
              <a:rPr b="1" i="0" lang="pt-PT" sz="2000" u="none" cap="none" strike="noStrike">
                <a:latin typeface="Arial"/>
                <a:ea typeface="Arial"/>
                <a:cs typeface="Arial"/>
                <a:sym typeface="Arial"/>
              </a:rPr>
              <a:t>Sessão 1: Observações </a:t>
            </a:r>
            <a:r>
              <a:rPr b="1" lang="pt-PT" sz="2000">
                <a:latin typeface="Arial"/>
                <a:ea typeface="Arial"/>
                <a:cs typeface="Arial"/>
                <a:sym typeface="Arial"/>
              </a:rPr>
              <a:t>em</a:t>
            </a:r>
            <a:r>
              <a:rPr b="1" i="0" lang="pt-PT" sz="2000" u="none" cap="none" strike="noStrike"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pt-PT" sz="2000">
                <a:latin typeface="Arial"/>
                <a:ea typeface="Arial"/>
                <a:cs typeface="Arial"/>
                <a:sym typeface="Arial"/>
              </a:rPr>
              <a:t>s</a:t>
            </a:r>
            <a:r>
              <a:rPr b="1" i="0" lang="pt-PT" sz="2000" u="none" cap="none" strike="noStrike">
                <a:latin typeface="Arial"/>
                <a:ea typeface="Arial"/>
                <a:cs typeface="Arial"/>
                <a:sym typeface="Arial"/>
              </a:rPr>
              <a:t>ala de </a:t>
            </a:r>
            <a:r>
              <a:rPr b="1" lang="pt-PT" sz="2000">
                <a:latin typeface="Arial"/>
                <a:ea typeface="Arial"/>
                <a:cs typeface="Arial"/>
                <a:sym typeface="Arial"/>
              </a:rPr>
              <a:t>a</a:t>
            </a:r>
            <a:r>
              <a:rPr b="1" i="0" lang="pt-PT" sz="2000" u="none" cap="none" strike="noStrike">
                <a:latin typeface="Arial"/>
                <a:ea typeface="Arial"/>
                <a:cs typeface="Arial"/>
                <a:sym typeface="Arial"/>
              </a:rPr>
              <a:t>ula</a:t>
            </a:r>
            <a:endParaRPr/>
          </a:p>
        </p:txBody>
      </p:sp>
      <p:sp>
        <p:nvSpPr>
          <p:cNvPr id="305" name="Google Shape;305;p24"/>
          <p:cNvSpPr txBox="1"/>
          <p:nvPr>
            <p:ph idx="12" type="sldNum"/>
          </p:nvPr>
        </p:nvSpPr>
        <p:spPr>
          <a:xfrm>
            <a:off x="6915149" y="4854158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pt-PT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25"/>
          <p:cNvSpPr txBox="1"/>
          <p:nvPr>
            <p:ph type="title"/>
          </p:nvPr>
        </p:nvSpPr>
        <p:spPr>
          <a:xfrm>
            <a:off x="410706" y="-215758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b="1" i="0" lang="pt-PT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Objetivos</a:t>
            </a:r>
            <a:endParaRPr/>
          </a:p>
        </p:txBody>
      </p:sp>
      <p:sp>
        <p:nvSpPr>
          <p:cNvPr id="311" name="Google Shape;311;p25"/>
          <p:cNvSpPr txBox="1"/>
          <p:nvPr>
            <p:ph idx="1" type="body"/>
          </p:nvPr>
        </p:nvSpPr>
        <p:spPr>
          <a:xfrm>
            <a:off x="742956" y="1410911"/>
            <a:ext cx="7565099" cy="29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b="0" i="0" lang="pt-PT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Desenvolver relações positivas e de confiança com outros professores/as e outras partes interessadas na educação</a:t>
            </a:r>
            <a:endParaRPr/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b="0" i="0" lang="pt-PT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Distinguir a função do </a:t>
            </a:r>
            <a:r>
              <a:rPr lang="pt-PT" sz="2400"/>
              <a:t>o</a:t>
            </a:r>
            <a:r>
              <a:rPr b="0" i="0" lang="pt-PT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rientador/a de </a:t>
            </a:r>
            <a:r>
              <a:rPr lang="pt-PT" sz="2400"/>
              <a:t>p</a:t>
            </a:r>
            <a:r>
              <a:rPr b="0" i="0" lang="pt-PT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ares da função do </a:t>
            </a:r>
            <a:r>
              <a:rPr lang="pt-PT" sz="2400"/>
              <a:t>s</a:t>
            </a:r>
            <a:r>
              <a:rPr b="0" i="0" lang="pt-PT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upervisor/a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b="0" i="0" lang="pt-PT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Identificar as três componentes de uma observação </a:t>
            </a:r>
            <a:r>
              <a:rPr lang="pt-PT" sz="2400"/>
              <a:t>em</a:t>
            </a:r>
            <a:r>
              <a:rPr b="0" i="0" lang="pt-PT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sala de aula</a:t>
            </a:r>
            <a:endParaRPr/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b="0" i="0" lang="pt-PT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Usar a comunicação de apoio nas reuniões pós-observação</a:t>
            </a:r>
            <a:endParaRPr/>
          </a:p>
        </p:txBody>
      </p:sp>
      <p:sp>
        <p:nvSpPr>
          <p:cNvPr id="312" name="Google Shape;312;p25"/>
          <p:cNvSpPr txBox="1"/>
          <p:nvPr>
            <p:ph idx="12" type="sldNum"/>
          </p:nvPr>
        </p:nvSpPr>
        <p:spPr>
          <a:xfrm>
            <a:off x="8448301" y="4788645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pt-PT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3" name="Google Shape;313;p25"/>
          <p:cNvSpPr/>
          <p:nvPr/>
        </p:nvSpPr>
        <p:spPr>
          <a:xfrm>
            <a:off x="410706" y="925739"/>
            <a:ext cx="8183378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76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rPr b="1" i="1" lang="pt-PT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 fim desta sessão, será capaz de:</a:t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26"/>
          <p:cNvSpPr txBox="1"/>
          <p:nvPr>
            <p:ph type="title"/>
          </p:nvPr>
        </p:nvSpPr>
        <p:spPr>
          <a:xfrm>
            <a:off x="395207" y="215976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</a:pPr>
            <a:r>
              <a:rPr b="1" i="0" lang="pt-PT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Seis </a:t>
            </a:r>
            <a:r>
              <a:rPr b="1" lang="pt-PT" sz="4000">
                <a:solidFill>
                  <a:schemeClr val="dk1"/>
                </a:solidFill>
              </a:rPr>
              <a:t>p</a:t>
            </a:r>
            <a:r>
              <a:rPr b="1" i="0" lang="pt-PT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ilares do </a:t>
            </a:r>
            <a:r>
              <a:rPr b="1" lang="pt-PT" sz="4000">
                <a:solidFill>
                  <a:schemeClr val="dk1"/>
                </a:solidFill>
              </a:rPr>
              <a:t>d</a:t>
            </a:r>
            <a:r>
              <a:rPr b="1" i="0" lang="pt-PT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esenvolvimento da </a:t>
            </a:r>
            <a:r>
              <a:rPr b="1" lang="pt-PT" sz="4000">
                <a:solidFill>
                  <a:schemeClr val="dk1"/>
                </a:solidFill>
              </a:rPr>
              <a:t>c</a:t>
            </a:r>
            <a:r>
              <a:rPr b="1" i="0" lang="pt-PT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onfiança</a:t>
            </a:r>
            <a:endParaRPr/>
          </a:p>
        </p:txBody>
      </p:sp>
      <p:sp>
        <p:nvSpPr>
          <p:cNvPr id="319" name="Google Shape;319;p26"/>
          <p:cNvSpPr txBox="1"/>
          <p:nvPr>
            <p:ph idx="12" type="sldNum"/>
          </p:nvPr>
        </p:nvSpPr>
        <p:spPr>
          <a:xfrm>
            <a:off x="8479298" y="4788645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pt-PT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p26"/>
          <p:cNvSpPr/>
          <p:nvPr/>
        </p:nvSpPr>
        <p:spPr>
          <a:xfrm>
            <a:off x="3754634" y="1564249"/>
            <a:ext cx="1668585" cy="797556"/>
          </a:xfrm>
          <a:prstGeom prst="rect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Arial"/>
              <a:buNone/>
            </a:pPr>
            <a:r>
              <a:rPr b="0" i="0" lang="pt-PT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Integridade</a:t>
            </a:r>
            <a:endParaRPr/>
          </a:p>
        </p:txBody>
      </p:sp>
      <p:sp>
        <p:nvSpPr>
          <p:cNvPr id="321" name="Google Shape;321;p26"/>
          <p:cNvSpPr/>
          <p:nvPr/>
        </p:nvSpPr>
        <p:spPr>
          <a:xfrm>
            <a:off x="2765293" y="2514207"/>
            <a:ext cx="1668585" cy="797556"/>
          </a:xfrm>
          <a:prstGeom prst="rect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Arial"/>
              <a:buNone/>
            </a:pPr>
            <a:r>
              <a:rPr b="0" i="0" lang="pt-PT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Colaboração</a:t>
            </a:r>
            <a:endParaRPr/>
          </a:p>
        </p:txBody>
      </p:sp>
      <p:sp>
        <p:nvSpPr>
          <p:cNvPr id="322" name="Google Shape;322;p26"/>
          <p:cNvSpPr/>
          <p:nvPr/>
        </p:nvSpPr>
        <p:spPr>
          <a:xfrm>
            <a:off x="4699673" y="2514207"/>
            <a:ext cx="1668585" cy="797556"/>
          </a:xfrm>
          <a:prstGeom prst="rect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Arial"/>
              <a:buNone/>
            </a:pPr>
            <a:r>
              <a:rPr b="0" i="0" lang="pt-PT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Capacidade</a:t>
            </a:r>
            <a:endParaRPr/>
          </a:p>
        </p:txBody>
      </p:sp>
      <p:sp>
        <p:nvSpPr>
          <p:cNvPr id="323" name="Google Shape;323;p26"/>
          <p:cNvSpPr/>
          <p:nvPr/>
        </p:nvSpPr>
        <p:spPr>
          <a:xfrm>
            <a:off x="1790718" y="3518539"/>
            <a:ext cx="1668585" cy="797556"/>
          </a:xfrm>
          <a:prstGeom prst="rect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Arial"/>
              <a:buNone/>
            </a:pPr>
            <a:r>
              <a:rPr b="0" i="0" lang="pt-PT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Compaixão</a:t>
            </a:r>
            <a:endParaRPr/>
          </a:p>
        </p:txBody>
      </p:sp>
      <p:sp>
        <p:nvSpPr>
          <p:cNvPr id="324" name="Google Shape;324;p26"/>
          <p:cNvSpPr/>
          <p:nvPr/>
        </p:nvSpPr>
        <p:spPr>
          <a:xfrm>
            <a:off x="3735128" y="3518539"/>
            <a:ext cx="1668585" cy="797556"/>
          </a:xfrm>
          <a:prstGeom prst="rect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Arial"/>
              <a:buNone/>
            </a:pPr>
            <a:r>
              <a:rPr b="0" i="0" lang="pt-PT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Comunicação</a:t>
            </a:r>
            <a:endParaRPr/>
          </a:p>
        </p:txBody>
      </p:sp>
      <p:sp>
        <p:nvSpPr>
          <p:cNvPr id="325" name="Google Shape;325;p26"/>
          <p:cNvSpPr/>
          <p:nvPr/>
        </p:nvSpPr>
        <p:spPr>
          <a:xfrm>
            <a:off x="5674246" y="3518539"/>
            <a:ext cx="1668585" cy="797556"/>
          </a:xfrm>
          <a:prstGeom prst="rect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Arial"/>
              <a:buNone/>
            </a:pPr>
            <a:r>
              <a:rPr b="0" i="0" lang="pt-PT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Compromisso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27"/>
          <p:cNvSpPr txBox="1"/>
          <p:nvPr>
            <p:ph type="title"/>
          </p:nvPr>
        </p:nvSpPr>
        <p:spPr>
          <a:xfrm>
            <a:off x="410676" y="27941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</a:pPr>
            <a:r>
              <a:rPr b="1" i="1" lang="pt-PT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Feedback</a:t>
            </a:r>
            <a:r>
              <a:rPr b="1" i="0" lang="pt-PT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da </a:t>
            </a:r>
            <a:r>
              <a:rPr b="1" lang="pt-PT" sz="3600">
                <a:solidFill>
                  <a:schemeClr val="dk1"/>
                </a:solidFill>
              </a:rPr>
              <a:t>o</a:t>
            </a:r>
            <a:r>
              <a:rPr b="1" i="0" lang="pt-PT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bservação </a:t>
            </a:r>
            <a:br>
              <a:rPr b="1" i="0" lang="pt-PT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pt-PT" sz="3600">
                <a:solidFill>
                  <a:schemeClr val="dk1"/>
                </a:solidFill>
              </a:rPr>
              <a:t>em</a:t>
            </a:r>
            <a:r>
              <a:rPr b="1" i="0" lang="pt-PT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pt-PT" sz="3600">
                <a:solidFill>
                  <a:schemeClr val="dk1"/>
                </a:solidFill>
              </a:rPr>
              <a:t>s</a:t>
            </a:r>
            <a:r>
              <a:rPr b="1" i="0" lang="pt-PT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ala de </a:t>
            </a:r>
            <a:r>
              <a:rPr b="1" lang="pt-PT" sz="3600">
                <a:solidFill>
                  <a:schemeClr val="dk1"/>
                </a:solidFill>
              </a:rPr>
              <a:t>a</a:t>
            </a:r>
            <a:r>
              <a:rPr b="1" i="0" lang="pt-PT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ula</a:t>
            </a:r>
            <a:endParaRPr/>
          </a:p>
        </p:txBody>
      </p:sp>
      <p:sp>
        <p:nvSpPr>
          <p:cNvPr id="331" name="Google Shape;331;p27"/>
          <p:cNvSpPr txBox="1"/>
          <p:nvPr>
            <p:ph idx="12" type="sldNum"/>
          </p:nvPr>
        </p:nvSpPr>
        <p:spPr>
          <a:xfrm>
            <a:off x="8479298" y="4786708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pt-PT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32" name="Google Shape;332;p27"/>
          <p:cNvGraphicFramePr/>
          <p:nvPr/>
        </p:nvGraphicFramePr>
        <p:xfrm>
          <a:off x="504101" y="170117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{F5EAAD9B-4987-45F7-873C-800156900D4C}</a:tableStyleId>
              </a:tblPr>
              <a:tblGrid>
                <a:gridCol w="1484525"/>
                <a:gridCol w="2167150"/>
                <a:gridCol w="2167150"/>
                <a:gridCol w="2317350"/>
              </a:tblGrid>
              <a:tr h="664625">
                <a:tc row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50"/>
                        <a:buFont typeface="Arial"/>
                        <a:buNone/>
                      </a:pPr>
                      <a:r>
                        <a:rPr b="1" i="1" lang="pt-PT" sz="1400" u="none" cap="none" strike="noStrike"/>
                        <a:t>Feedback</a:t>
                      </a:r>
                      <a:r>
                        <a:rPr b="1" lang="pt-PT" sz="1400" u="none" cap="none" strike="noStrike"/>
                        <a:t> da observação em sala de aula</a:t>
                      </a:r>
                      <a:endParaRPr/>
                    </a:p>
                  </a:txBody>
                  <a:tcPr marT="45725" marB="45725" marR="91450" marL="9145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50"/>
                        <a:buFont typeface="Arial"/>
                        <a:buNone/>
                      </a:pPr>
                      <a:r>
                        <a:rPr b="0" i="1" lang="pt-PT" sz="1400" u="none" cap="none" strike="noStrike"/>
                        <a:t>Quem dá o </a:t>
                      </a:r>
                      <a:r>
                        <a:rPr b="0" lang="pt-PT" sz="1400" u="none" cap="none" strike="noStrike"/>
                        <a:t>feedback</a:t>
                      </a:r>
                      <a:r>
                        <a:rPr b="0" i="1" lang="pt-PT" sz="1400" u="none" cap="none" strike="noStrike"/>
                        <a:t>?</a:t>
                      </a:r>
                      <a:endParaRPr/>
                    </a:p>
                  </a:txBody>
                  <a:tcPr marT="45725" marB="45725" marR="91450" marL="9145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50"/>
                        <a:buFont typeface="Arial"/>
                        <a:buNone/>
                      </a:pPr>
                      <a:r>
                        <a:rPr b="0" i="1" lang="pt-PT" sz="1400" u="none" cap="none" strike="noStrike"/>
                        <a:t>O que foi positivo?</a:t>
                      </a:r>
                      <a:endParaRPr/>
                    </a:p>
                  </a:txBody>
                  <a:tcPr marT="45725" marB="45725" marR="91450" marL="9145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50"/>
                        <a:buFont typeface="Arial"/>
                        <a:buNone/>
                      </a:pPr>
                      <a:r>
                        <a:rPr b="0" i="1" lang="pt-PT" sz="1400" u="none" cap="none" strike="noStrike"/>
                        <a:t>O que foi desafiante de se ouvir?</a:t>
                      </a:r>
                      <a:endParaRPr/>
                    </a:p>
                  </a:txBody>
                  <a:tcPr marT="45725" marB="45725" marR="91450" marL="9145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51115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5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5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5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28"/>
          <p:cNvSpPr txBox="1"/>
          <p:nvPr>
            <p:ph type="title"/>
          </p:nvPr>
        </p:nvSpPr>
        <p:spPr>
          <a:xfrm>
            <a:off x="342687" y="0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b="1" i="1" lang="pt-PT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Feedback</a:t>
            </a:r>
            <a:r>
              <a:rPr b="1" i="0" lang="pt-PT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pt-PT" sz="4800">
                <a:solidFill>
                  <a:schemeClr val="dk1"/>
                </a:solidFill>
              </a:rPr>
              <a:t>c</a:t>
            </a:r>
            <a:r>
              <a:rPr b="1" i="0" lang="pt-PT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onstrutivo</a:t>
            </a:r>
            <a:endParaRPr/>
          </a:p>
        </p:txBody>
      </p:sp>
      <p:sp>
        <p:nvSpPr>
          <p:cNvPr id="338" name="Google Shape;338;p28"/>
          <p:cNvSpPr txBox="1"/>
          <p:nvPr>
            <p:ph idx="1" type="body"/>
          </p:nvPr>
        </p:nvSpPr>
        <p:spPr>
          <a:xfrm>
            <a:off x="402956" y="1284552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"/>
              <a:buNone/>
            </a:pPr>
            <a:r>
              <a:rPr b="0" i="1" lang="pt-PT" sz="3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Promover informação </a:t>
            </a:r>
            <a:r>
              <a:rPr b="0" i="1" lang="pt-PT" sz="3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descritiva</a:t>
            </a:r>
            <a:r>
              <a:rPr i="1" lang="pt-PT" sz="3800"/>
              <a:t> e útil na </a:t>
            </a:r>
            <a:r>
              <a:rPr b="0" i="1" lang="pt-PT" sz="3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compreensão das próprias ações para apoiar o desenvolvimento ou a melhoria de uma forma instrutiva e </a:t>
            </a:r>
            <a:r>
              <a:rPr i="1" lang="pt-PT" sz="3800"/>
              <a:t>de apoio</a:t>
            </a:r>
            <a:r>
              <a:rPr b="0" i="1" lang="pt-PT" sz="3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1" sz="3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9" name="Google Shape;339;p28"/>
          <p:cNvSpPr txBox="1"/>
          <p:nvPr>
            <p:ph idx="12" type="sldNum"/>
          </p:nvPr>
        </p:nvSpPr>
        <p:spPr>
          <a:xfrm>
            <a:off x="8456050" y="4794457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pt-PT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29"/>
          <p:cNvSpPr txBox="1"/>
          <p:nvPr>
            <p:ph type="title"/>
          </p:nvPr>
        </p:nvSpPr>
        <p:spPr>
          <a:xfrm>
            <a:off x="420510" y="250171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</a:pPr>
            <a:r>
              <a:rPr b="1" i="0" lang="pt-PT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Orientador/a de </a:t>
            </a:r>
            <a:r>
              <a:rPr b="1" lang="pt-PT" sz="4000">
                <a:solidFill>
                  <a:schemeClr val="dk1"/>
                </a:solidFill>
              </a:rPr>
              <a:t>p</a:t>
            </a:r>
            <a:r>
              <a:rPr b="1" i="0" lang="pt-PT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ares </a:t>
            </a:r>
            <a:r>
              <a:rPr b="1" i="1" lang="pt-PT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vs</a:t>
            </a:r>
            <a:r>
              <a:rPr b="1" i="0" lang="pt-PT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b="1" lang="pt-PT" sz="4000">
                <a:solidFill>
                  <a:schemeClr val="dk1"/>
                </a:solidFill>
              </a:rPr>
              <a:t>s</a:t>
            </a:r>
            <a:r>
              <a:rPr b="1" i="0" lang="pt-PT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upervisor/a</a:t>
            </a:r>
            <a:endParaRPr b="1" i="0" sz="4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5" name="Google Shape;345;p29"/>
          <p:cNvSpPr txBox="1"/>
          <p:nvPr>
            <p:ph idx="12" type="sldNum"/>
          </p:nvPr>
        </p:nvSpPr>
        <p:spPr>
          <a:xfrm>
            <a:off x="8487047" y="4788645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pt-PT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6" name="Google Shape;346;p29"/>
          <p:cNvCxnSpPr/>
          <p:nvPr/>
        </p:nvCxnSpPr>
        <p:spPr>
          <a:xfrm>
            <a:off x="4593856" y="1571984"/>
            <a:ext cx="0" cy="3040894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</p:cxnSp>
      <p:cxnSp>
        <p:nvCxnSpPr>
          <p:cNvPr id="347" name="Google Shape;347;p29"/>
          <p:cNvCxnSpPr/>
          <p:nvPr/>
        </p:nvCxnSpPr>
        <p:spPr>
          <a:xfrm rot="10800000">
            <a:off x="2858192" y="1791776"/>
            <a:ext cx="3369735" cy="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</p:cxnSp>
      <p:sp>
        <p:nvSpPr>
          <p:cNvPr id="348" name="Google Shape;348;p29"/>
          <p:cNvSpPr txBox="1"/>
          <p:nvPr/>
        </p:nvSpPr>
        <p:spPr>
          <a:xfrm>
            <a:off x="4688849" y="1416859"/>
            <a:ext cx="2790738" cy="4001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Orientador/a de </a:t>
            </a:r>
            <a:r>
              <a:rPr lang="pt-PT" sz="2000"/>
              <a:t>p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ares</a:t>
            </a:r>
            <a:endParaRPr/>
          </a:p>
        </p:txBody>
      </p:sp>
      <p:sp>
        <p:nvSpPr>
          <p:cNvPr id="349" name="Google Shape;349;p29"/>
          <p:cNvSpPr txBox="1"/>
          <p:nvPr/>
        </p:nvSpPr>
        <p:spPr>
          <a:xfrm>
            <a:off x="2712378" y="1416859"/>
            <a:ext cx="1738781" cy="4001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Supervisor/a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"/>
          <p:cNvSpPr txBox="1"/>
          <p:nvPr>
            <p:ph idx="12" type="sldNum"/>
          </p:nvPr>
        </p:nvSpPr>
        <p:spPr>
          <a:xfrm>
            <a:off x="6942582" y="4851368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pt-PT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3"/>
          <p:cNvSpPr txBox="1"/>
          <p:nvPr/>
        </p:nvSpPr>
        <p:spPr>
          <a:xfrm>
            <a:off x="0" y="337538"/>
            <a:ext cx="9144000" cy="4001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Formação de </a:t>
            </a:r>
            <a:r>
              <a:rPr b="1" lang="pt-PT" sz="2000"/>
              <a:t>o</a:t>
            </a: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rientadores/as de </a:t>
            </a:r>
            <a:r>
              <a:rPr b="1" lang="pt-PT" sz="2000"/>
              <a:t>p</a:t>
            </a: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ares para </a:t>
            </a:r>
            <a:r>
              <a:rPr b="1" lang="pt-PT" sz="2000"/>
              <a:t>p</a:t>
            </a: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rofessores/as </a:t>
            </a:r>
            <a:b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 </a:t>
            </a:r>
            <a:r>
              <a:rPr b="1" lang="pt-PT" sz="2000"/>
              <a:t>e</a:t>
            </a: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nsino </a:t>
            </a:r>
            <a:r>
              <a:rPr b="1" lang="pt-PT" sz="2000"/>
              <a:t>p</a:t>
            </a: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rimário em </a:t>
            </a:r>
            <a:r>
              <a:rPr b="1" lang="pt-PT" sz="2000"/>
              <a:t>c</a:t>
            </a: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ontextos de </a:t>
            </a:r>
            <a:r>
              <a:rPr b="1" lang="pt-PT" sz="2000"/>
              <a:t>c</a:t>
            </a: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rise</a:t>
            </a:r>
            <a:endParaRPr/>
          </a:p>
        </p:txBody>
      </p:sp>
      <p:pic>
        <p:nvPicPr>
          <p:cNvPr id="102" name="Google Shape;102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391422"/>
            <a:ext cx="8839201" cy="33779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30"/>
          <p:cNvSpPr txBox="1"/>
          <p:nvPr>
            <p:ph type="title"/>
          </p:nvPr>
        </p:nvSpPr>
        <p:spPr>
          <a:xfrm>
            <a:off x="426204" y="291216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</a:pPr>
            <a:r>
              <a:rPr b="1" i="0" lang="pt-PT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Pontos fortes e </a:t>
            </a:r>
            <a:r>
              <a:rPr b="1" lang="pt-PT" sz="3600">
                <a:solidFill>
                  <a:schemeClr val="dk1"/>
                </a:solidFill>
              </a:rPr>
              <a:t>m</a:t>
            </a:r>
            <a:r>
              <a:rPr b="1" i="0" lang="pt-PT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elhorias na </a:t>
            </a:r>
            <a:r>
              <a:rPr b="1" lang="pt-PT" sz="3600">
                <a:solidFill>
                  <a:schemeClr val="dk1"/>
                </a:solidFill>
              </a:rPr>
              <a:t>o</a:t>
            </a:r>
            <a:r>
              <a:rPr b="1" i="0" lang="pt-PT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rientação de </a:t>
            </a:r>
            <a:r>
              <a:rPr b="1" lang="pt-PT" sz="3600">
                <a:solidFill>
                  <a:schemeClr val="dk1"/>
                </a:solidFill>
              </a:rPr>
              <a:t>p</a:t>
            </a:r>
            <a:r>
              <a:rPr b="1" i="0" lang="pt-PT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ares</a:t>
            </a:r>
            <a:endParaRPr/>
          </a:p>
        </p:txBody>
      </p:sp>
      <p:sp>
        <p:nvSpPr>
          <p:cNvPr id="355" name="Google Shape;355;p30"/>
          <p:cNvSpPr txBox="1"/>
          <p:nvPr>
            <p:ph idx="1" type="body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"/>
              <a:buFont typeface="Arial"/>
              <a:buNone/>
            </a:pPr>
            <a:r>
              <a:rPr b="1" lang="pt-PT" sz="2400"/>
              <a:t>Ponto forte</a:t>
            </a:r>
            <a:r>
              <a:rPr b="1" i="0" lang="pt-PT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b="0" i="0" lang="pt-PT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uma afirmação encorajadora, destacando uma ação positiva, bem-sucedida do professor/a ou de uma parte da aula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"/>
              <a:buFont typeface="Arial"/>
              <a:buNone/>
            </a:pPr>
            <a:r>
              <a:rPr b="1" i="0" lang="pt-PT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Melhoria</a:t>
            </a:r>
            <a:r>
              <a:rPr b="0" i="0" lang="pt-PT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uma afirmação construtiva que apoia o aperfeiçoamento dos professores/as de acordo com uma estratégia de ensino particular ou de uma componente da aula</a:t>
            </a:r>
            <a:endParaRPr/>
          </a:p>
        </p:txBody>
      </p:sp>
      <p:sp>
        <p:nvSpPr>
          <p:cNvPr id="356" name="Google Shape;356;p30"/>
          <p:cNvSpPr txBox="1"/>
          <p:nvPr>
            <p:ph idx="12" type="sldNum"/>
          </p:nvPr>
        </p:nvSpPr>
        <p:spPr>
          <a:xfrm>
            <a:off x="8420199" y="4787779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pt-PT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31"/>
          <p:cNvSpPr txBox="1"/>
          <p:nvPr>
            <p:ph type="title"/>
          </p:nvPr>
        </p:nvSpPr>
        <p:spPr>
          <a:xfrm>
            <a:off x="457200" y="-12723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</a:pPr>
            <a:r>
              <a:rPr b="1" i="0" lang="pt-PT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Instruções</a:t>
            </a:r>
            <a:endParaRPr/>
          </a:p>
        </p:txBody>
      </p:sp>
      <p:sp>
        <p:nvSpPr>
          <p:cNvPr id="362" name="Google Shape;362;p31"/>
          <p:cNvSpPr txBox="1"/>
          <p:nvPr>
            <p:ph idx="1" type="body"/>
          </p:nvPr>
        </p:nvSpPr>
        <p:spPr>
          <a:xfrm>
            <a:off x="457200" y="1118410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AutoNum type="arabicPeriod"/>
            </a:pP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Leia o cenário de observação em sala de aula com o seu parceiro/a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5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AutoNum type="arabicPeriod"/>
            </a:pP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Resuma o que aconteceu na aula (as ações do professor/a, tema da aula, ações dos/as estudantes)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5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AutoNum type="arabicPeriod"/>
            </a:pP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Identifique pelo menos 2 </a:t>
            </a:r>
            <a:r>
              <a:rPr lang="pt-PT" sz="2000"/>
              <a:t>p</a:t>
            </a:r>
            <a:r>
              <a:rPr lang="pt-PT" sz="2000"/>
              <a:t>ontos fortes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na aula (quantos mais pontos identificar, melhor!)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5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AutoNum type="arabicPeriod"/>
            </a:pP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Identifique pelo menos 1 </a:t>
            </a:r>
            <a:r>
              <a:rPr lang="pt-PT" sz="2000"/>
              <a:t>m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elhoria na aula (lembre-se de que para 1 </a:t>
            </a:r>
            <a:r>
              <a:rPr lang="pt-PT" sz="2000"/>
              <a:t>m</a:t>
            </a:r>
            <a:r>
              <a:rPr lang="pt-PT" sz="2000"/>
              <a:t>elhoria 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deve </a:t>
            </a:r>
            <a:r>
              <a:rPr lang="pt-PT" sz="2000"/>
              <a:t>indicar 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pelo menos 2 </a:t>
            </a:r>
            <a:r>
              <a:rPr lang="pt-PT" sz="2000"/>
              <a:t>p</a:t>
            </a:r>
            <a:r>
              <a:rPr lang="pt-PT" sz="2000"/>
              <a:t>ontos fortes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/>
          </a:p>
        </p:txBody>
      </p:sp>
      <p:sp>
        <p:nvSpPr>
          <p:cNvPr id="363" name="Google Shape;363;p31"/>
          <p:cNvSpPr txBox="1"/>
          <p:nvPr>
            <p:ph idx="12" type="sldNum"/>
          </p:nvPr>
        </p:nvSpPr>
        <p:spPr>
          <a:xfrm>
            <a:off x="8443446" y="4788645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pt-PT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32"/>
          <p:cNvSpPr txBox="1"/>
          <p:nvPr>
            <p:ph type="title"/>
          </p:nvPr>
        </p:nvSpPr>
        <p:spPr>
          <a:xfrm>
            <a:off x="457200" y="319002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</a:pPr>
            <a:r>
              <a:rPr b="1" i="0" lang="pt-PT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Questionamento instrutivo e de apoio</a:t>
            </a:r>
            <a:endParaRPr/>
          </a:p>
        </p:txBody>
      </p:sp>
      <p:sp>
        <p:nvSpPr>
          <p:cNvPr id="369" name="Google Shape;369;p32"/>
          <p:cNvSpPr txBox="1"/>
          <p:nvPr>
            <p:ph idx="1" type="body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Questionamento de apoio: 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ajuda os professores/as a pensar no que funciona bem, concentrando-se nas componentes bem-sucedidas e positivas da respetiva prática de ensino e da aula. As perguntas de apoio centram-se nos sentimentos dos professores/as e incluem questões reflexivas </a:t>
            </a:r>
            <a:r>
              <a:rPr lang="pt-PT" sz="2000"/>
              <a:t>sobre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“sentimentos” e “factos”.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b="1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Questionamento instrutivo: 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apoia os professores/as a pensar no que deve ser melhorado, ajudando-os a pensar no que podiam fazer de forma diferente no futuro. As perguntas instrutivas incluem perguntas reflexivas sobre “factos”, “conclusões” e “futuro”.</a:t>
            </a:r>
            <a:endParaRPr/>
          </a:p>
        </p:txBody>
      </p:sp>
      <p:sp>
        <p:nvSpPr>
          <p:cNvPr id="370" name="Google Shape;370;p32"/>
          <p:cNvSpPr txBox="1"/>
          <p:nvPr>
            <p:ph idx="12" type="sldNum"/>
          </p:nvPr>
        </p:nvSpPr>
        <p:spPr>
          <a:xfrm>
            <a:off x="8471549" y="478089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pt-PT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33"/>
          <p:cNvSpPr txBox="1"/>
          <p:nvPr>
            <p:ph type="title"/>
          </p:nvPr>
        </p:nvSpPr>
        <p:spPr>
          <a:xfrm>
            <a:off x="449451" y="0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</a:pPr>
            <a:r>
              <a:rPr b="1" i="0" lang="pt-PT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Encenação de uma </a:t>
            </a:r>
            <a:r>
              <a:rPr b="1" lang="pt-PT" sz="3600">
                <a:solidFill>
                  <a:schemeClr val="dk1"/>
                </a:solidFill>
              </a:rPr>
              <a:t>r</a:t>
            </a:r>
            <a:r>
              <a:rPr b="1" i="0" lang="pt-PT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eunião </a:t>
            </a:r>
            <a:r>
              <a:rPr b="1" lang="pt-PT" sz="3600">
                <a:solidFill>
                  <a:schemeClr val="dk1"/>
                </a:solidFill>
              </a:rPr>
              <a:t>p</a:t>
            </a:r>
            <a:r>
              <a:rPr b="1" i="0" lang="pt-PT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ós-observação</a:t>
            </a:r>
            <a:endParaRPr/>
          </a:p>
        </p:txBody>
      </p:sp>
      <p:sp>
        <p:nvSpPr>
          <p:cNvPr id="376" name="Google Shape;376;p33"/>
          <p:cNvSpPr txBox="1"/>
          <p:nvPr>
            <p:ph idx="1" type="body"/>
          </p:nvPr>
        </p:nvSpPr>
        <p:spPr>
          <a:xfrm>
            <a:off x="449451" y="1137783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AutoNum type="arabicPeriod"/>
            </a:pP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Trabalhar com o seu parceiro/a da atividade do cenário de observação </a:t>
            </a:r>
            <a:r>
              <a:rPr lang="pt-PT" sz="2000"/>
              <a:t>em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sala de aula (</a:t>
            </a:r>
            <a:r>
              <a:rPr lang="pt-PT" sz="2000"/>
              <a:t>Documento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de apoio 3.3)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5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AutoNum type="arabicPeriod"/>
            </a:pP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Encenar a reunião pós-observação usando </a:t>
            </a:r>
            <a:r>
              <a:rPr lang="pt-PT" sz="2000"/>
              <a:t>o Documento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b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apoio 3.5 como guia, com uma pessoa a atuar como </a:t>
            </a:r>
            <a:r>
              <a:rPr lang="pt-PT" sz="2000"/>
              <a:t>o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rientador/a </a:t>
            </a:r>
            <a:b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</a:t>
            </a:r>
            <a:r>
              <a:rPr lang="pt-PT" sz="2000"/>
              <a:t>p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ares e a outra como professor/a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5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AutoNum type="arabicPeriod"/>
            </a:pP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Depois de 10 minutos, troquem de papéis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b="0" i="1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Lembre-se de usar a comunicação de apoio na sua encenação!!</a:t>
            </a:r>
            <a:endParaRPr/>
          </a:p>
        </p:txBody>
      </p:sp>
      <p:sp>
        <p:nvSpPr>
          <p:cNvPr id="377" name="Google Shape;377;p33"/>
          <p:cNvSpPr txBox="1"/>
          <p:nvPr>
            <p:ph idx="12" type="sldNum"/>
          </p:nvPr>
        </p:nvSpPr>
        <p:spPr>
          <a:xfrm>
            <a:off x="8463799" y="478089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pt-PT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"/>
          <p:cNvSpPr txBox="1"/>
          <p:nvPr>
            <p:ph type="ctrTitle"/>
          </p:nvPr>
        </p:nvSpPr>
        <p:spPr>
          <a:xfrm>
            <a:off x="444645" y="472126"/>
            <a:ext cx="9144000" cy="1684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</a:pPr>
            <a:r>
              <a:rPr b="1" i="0" lang="pt-PT" sz="4800" u="none" cap="none" strike="noStrike">
                <a:latin typeface="Arial"/>
                <a:ea typeface="Arial"/>
                <a:cs typeface="Arial"/>
                <a:sym typeface="Arial"/>
              </a:rPr>
              <a:t>Dia 1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</a:pPr>
            <a:r>
              <a:rPr b="1" i="0" lang="pt-PT" sz="3600" u="none" cap="none" strike="noStrike">
                <a:latin typeface="Arial"/>
                <a:ea typeface="Arial"/>
                <a:cs typeface="Arial"/>
                <a:sym typeface="Arial"/>
              </a:rPr>
              <a:t>Função e </a:t>
            </a:r>
            <a:r>
              <a:rPr b="1" lang="pt-PT" sz="3600">
                <a:latin typeface="Arial"/>
                <a:ea typeface="Arial"/>
                <a:cs typeface="Arial"/>
                <a:sym typeface="Arial"/>
              </a:rPr>
              <a:t>r</a:t>
            </a:r>
            <a:r>
              <a:rPr b="1" i="0" lang="pt-PT" sz="3600" u="none" cap="none" strike="noStrike">
                <a:latin typeface="Arial"/>
                <a:ea typeface="Arial"/>
                <a:cs typeface="Arial"/>
                <a:sym typeface="Arial"/>
              </a:rPr>
              <a:t>esponsabilidades de um</a:t>
            </a:r>
            <a:br>
              <a:rPr b="1" i="0" lang="pt-PT" sz="3600" u="none" cap="none" strike="noStrike">
                <a:latin typeface="Arial"/>
                <a:ea typeface="Arial"/>
                <a:cs typeface="Arial"/>
                <a:sym typeface="Arial"/>
              </a:rPr>
            </a:br>
            <a:r>
              <a:rPr b="1" lang="pt-PT" sz="3600">
                <a:latin typeface="Arial"/>
                <a:ea typeface="Arial"/>
                <a:cs typeface="Arial"/>
                <a:sym typeface="Arial"/>
              </a:rPr>
              <a:t>o</a:t>
            </a:r>
            <a:r>
              <a:rPr b="1" i="0" lang="pt-PT" sz="3600" u="none" cap="none" strike="noStrike">
                <a:latin typeface="Arial"/>
                <a:ea typeface="Arial"/>
                <a:cs typeface="Arial"/>
                <a:sym typeface="Arial"/>
              </a:rPr>
              <a:t>rientador/a de </a:t>
            </a:r>
            <a:r>
              <a:rPr b="1" lang="pt-PT" sz="3600">
                <a:latin typeface="Arial"/>
                <a:ea typeface="Arial"/>
                <a:cs typeface="Arial"/>
                <a:sym typeface="Arial"/>
              </a:rPr>
              <a:t>p</a:t>
            </a:r>
            <a:r>
              <a:rPr b="1" i="0" lang="pt-PT" sz="3600" u="none" cap="none" strike="noStrike">
                <a:latin typeface="Arial"/>
                <a:ea typeface="Arial"/>
                <a:cs typeface="Arial"/>
                <a:sym typeface="Arial"/>
              </a:rPr>
              <a:t>rofessores/as</a:t>
            </a:r>
            <a:endParaRPr b="1" i="0" sz="36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4"/>
          <p:cNvSpPr txBox="1"/>
          <p:nvPr>
            <p:ph idx="1" type="subTitle"/>
          </p:nvPr>
        </p:nvSpPr>
        <p:spPr>
          <a:xfrm>
            <a:off x="444645" y="2926833"/>
            <a:ext cx="8699355" cy="7124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i="0" lang="pt-PT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Sessão 1: </a:t>
            </a:r>
            <a:r>
              <a:rPr b="1" lang="pt-PT" sz="2400">
                <a:latin typeface="Arial"/>
                <a:ea typeface="Arial"/>
                <a:cs typeface="Arial"/>
                <a:sym typeface="Arial"/>
              </a:rPr>
              <a:t>Introdução à orientação entre pares e </a:t>
            </a:r>
            <a:endParaRPr b="1" sz="2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pt-PT" sz="2400">
                <a:latin typeface="Arial"/>
                <a:ea typeface="Arial"/>
                <a:cs typeface="Arial"/>
                <a:sym typeface="Arial"/>
              </a:rPr>
              <a:t>círculos de aprendizagem de professores/as (CAPs)</a:t>
            </a:r>
            <a:endParaRPr b="1" sz="2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4"/>
          <p:cNvSpPr txBox="1"/>
          <p:nvPr>
            <p:ph idx="12" type="sldNum"/>
          </p:nvPr>
        </p:nvSpPr>
        <p:spPr>
          <a:xfrm>
            <a:off x="6951726" y="4851368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pt-PT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4"/>
          <p:cNvSpPr txBox="1"/>
          <p:nvPr/>
        </p:nvSpPr>
        <p:spPr>
          <a:xfrm>
            <a:off x="8367889" y="3485444"/>
            <a:ext cx="184666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5"/>
          <p:cNvSpPr txBox="1"/>
          <p:nvPr>
            <p:ph type="title"/>
          </p:nvPr>
        </p:nvSpPr>
        <p:spPr>
          <a:xfrm>
            <a:off x="327189" y="0"/>
            <a:ext cx="8229600" cy="107158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b="1" i="0" lang="pt-PT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Objetivos</a:t>
            </a:r>
            <a:endParaRPr/>
          </a:p>
        </p:txBody>
      </p:sp>
      <p:sp>
        <p:nvSpPr>
          <p:cNvPr id="116" name="Google Shape;116;p5"/>
          <p:cNvSpPr txBox="1"/>
          <p:nvPr>
            <p:ph idx="1" type="body"/>
          </p:nvPr>
        </p:nvSpPr>
        <p:spPr>
          <a:xfrm>
            <a:off x="819279" y="1502899"/>
            <a:ext cx="7565099" cy="312047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</a:pP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Descrever a função e as responsabilidades de um </a:t>
            </a:r>
            <a:r>
              <a:rPr lang="pt-PT" sz="2000"/>
              <a:t>o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rientador/a de </a:t>
            </a:r>
            <a:r>
              <a:rPr lang="pt-PT" sz="2000"/>
              <a:t>p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ares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</a:pP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Identificar as principais qualidades de um </a:t>
            </a:r>
            <a:r>
              <a:rPr lang="pt-PT" sz="2000"/>
              <a:t>o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rientador/a de </a:t>
            </a:r>
            <a:r>
              <a:rPr lang="pt-PT" sz="2000"/>
              <a:t>p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ares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</a:pP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Descrever o propósito de um </a:t>
            </a:r>
            <a:r>
              <a:rPr lang="pt-PT" sz="2000"/>
              <a:t>c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iclo de </a:t>
            </a:r>
            <a:r>
              <a:rPr lang="pt-PT" sz="2000"/>
              <a:t>a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prendizagem de </a:t>
            </a:r>
            <a:r>
              <a:rPr lang="pt-PT" sz="2000"/>
              <a:t>p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rofessores/as (CAP) e a função do </a:t>
            </a:r>
            <a:r>
              <a:rPr lang="pt-PT" sz="2000"/>
              <a:t>o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rientador/a de </a:t>
            </a:r>
            <a:r>
              <a:rPr lang="pt-PT" sz="2000"/>
              <a:t>p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ares na organização e dinamização do CAP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</a:pP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Explicar por que a orientação é uma componente importante no desenvolvimento profissional de professores/as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5"/>
          <p:cNvSpPr txBox="1"/>
          <p:nvPr>
            <p:ph idx="12" type="sldNum"/>
          </p:nvPr>
        </p:nvSpPr>
        <p:spPr>
          <a:xfrm>
            <a:off x="8456205" y="4781904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pt-PT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5"/>
          <p:cNvSpPr txBox="1"/>
          <p:nvPr/>
        </p:nvSpPr>
        <p:spPr>
          <a:xfrm>
            <a:off x="327189" y="1071586"/>
            <a:ext cx="7812578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rPr b="1" i="1" lang="pt-PT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 fim desta sessão, será capaz de:</a:t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6"/>
          <p:cNvSpPr txBox="1"/>
          <p:nvPr>
            <p:ph idx="12" type="sldNum"/>
          </p:nvPr>
        </p:nvSpPr>
        <p:spPr>
          <a:xfrm>
            <a:off x="8659309" y="4792878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"/>
              <a:buFont typeface="Arial"/>
              <a:buNone/>
            </a:pPr>
            <a:fld id="{00000000-1234-1234-1234-123412341234}" type="slidenum">
              <a:rPr b="1" i="0" lang="pt-PT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4" name="Google Shape;124;p6"/>
          <p:cNvCxnSpPr/>
          <p:nvPr/>
        </p:nvCxnSpPr>
        <p:spPr>
          <a:xfrm>
            <a:off x="5199598" y="2241141"/>
            <a:ext cx="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5" name="Google Shape;125;p6"/>
          <p:cNvSpPr txBox="1"/>
          <p:nvPr/>
        </p:nvSpPr>
        <p:spPr>
          <a:xfrm>
            <a:off x="438912" y="237420"/>
            <a:ext cx="7790688" cy="8917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"/>
              <a:buFont typeface="Arial"/>
              <a:buNone/>
            </a:pPr>
            <a:r>
              <a:rPr b="1" i="0" lang="pt-PT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Quem é um </a:t>
            </a:r>
            <a:r>
              <a:rPr b="1" lang="pt-PT" sz="3200">
                <a:solidFill>
                  <a:schemeClr val="dk1"/>
                </a:solidFill>
              </a:rPr>
              <a:t>o</a:t>
            </a:r>
            <a:r>
              <a:rPr b="1" i="0" lang="pt-PT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rientador/a de </a:t>
            </a:r>
            <a:r>
              <a:rPr b="1" lang="pt-PT" sz="3200">
                <a:solidFill>
                  <a:schemeClr val="dk1"/>
                </a:solidFill>
              </a:rPr>
              <a:t>p</a:t>
            </a:r>
            <a:r>
              <a:rPr b="1" i="0" lang="pt-PT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ares?</a:t>
            </a:r>
            <a:endParaRPr/>
          </a:p>
        </p:txBody>
      </p:sp>
      <p:sp>
        <p:nvSpPr>
          <p:cNvPr id="126" name="Google Shape;126;p6"/>
          <p:cNvSpPr/>
          <p:nvPr/>
        </p:nvSpPr>
        <p:spPr>
          <a:xfrm>
            <a:off x="344184" y="933976"/>
            <a:ext cx="8686800" cy="38589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pt-PT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Um orientador/a de </a:t>
            </a:r>
            <a:r>
              <a:rPr lang="pt-PT" sz="2800"/>
              <a:t>p</a:t>
            </a:r>
            <a:r>
              <a:rPr b="0" i="0" lang="pt-PT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ares é uma pessoas que incentiva uma prática reflexiva e colaborativa entre professores/as e presta apoio às necessidades, objetivos e desenvolvimento profissional destes professores/as, utilizando uma série de técnicas (</a:t>
            </a:r>
            <a:r>
              <a:rPr lang="pt-PT" sz="2800"/>
              <a:t>como c</a:t>
            </a:r>
            <a:r>
              <a:rPr b="0" i="0" lang="pt-PT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írculos de </a:t>
            </a:r>
            <a:r>
              <a:rPr lang="pt-PT" sz="2800"/>
              <a:t>a</a:t>
            </a:r>
            <a:r>
              <a:rPr b="0" i="0" lang="pt-PT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prendizagem para </a:t>
            </a:r>
            <a:r>
              <a:rPr lang="pt-PT" sz="2800"/>
              <a:t>p</a:t>
            </a:r>
            <a:r>
              <a:rPr b="0" i="0" lang="pt-PT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rofessores/as, </a:t>
            </a:r>
            <a:r>
              <a:rPr lang="pt-PT" sz="2800"/>
              <a:t>o</a:t>
            </a:r>
            <a:r>
              <a:rPr b="0" i="0" lang="pt-PT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bservação e </a:t>
            </a:r>
            <a:r>
              <a:rPr lang="pt-PT" sz="2800"/>
              <a:t>v</a:t>
            </a:r>
            <a:r>
              <a:rPr b="0" i="0" lang="pt-PT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isitas à </a:t>
            </a:r>
            <a:r>
              <a:rPr lang="pt-PT" sz="2800"/>
              <a:t>s</a:t>
            </a:r>
            <a:r>
              <a:rPr b="0" i="0" lang="pt-PT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ala de </a:t>
            </a:r>
            <a:r>
              <a:rPr lang="pt-PT" sz="2800"/>
              <a:t>a</a:t>
            </a:r>
            <a:r>
              <a:rPr b="0" i="0" lang="pt-PT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ula, </a:t>
            </a:r>
            <a:r>
              <a:rPr lang="pt-PT" sz="2800"/>
              <a:t>e</a:t>
            </a:r>
            <a:r>
              <a:rPr b="0" i="0" lang="pt-PT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nsino em </a:t>
            </a:r>
            <a:r>
              <a:rPr lang="pt-PT" sz="2800"/>
              <a:t>e</a:t>
            </a:r>
            <a:r>
              <a:rPr b="0" i="0" lang="pt-PT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quipa, </a:t>
            </a:r>
            <a:r>
              <a:rPr lang="pt-PT" sz="2800"/>
              <a:t>p</a:t>
            </a:r>
            <a:r>
              <a:rPr b="0" i="0" lang="pt-PT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laneamento de </a:t>
            </a:r>
            <a:r>
              <a:rPr lang="pt-PT" sz="2800"/>
              <a:t>a</a:t>
            </a:r>
            <a:r>
              <a:rPr b="0" i="0" lang="pt-PT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ula </a:t>
            </a:r>
            <a:r>
              <a:rPr lang="pt-PT" sz="2800"/>
              <a:t>c</a:t>
            </a:r>
            <a:r>
              <a:rPr b="0" i="0" lang="pt-PT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onjunta, </a:t>
            </a:r>
            <a:r>
              <a:rPr b="0" lang="pt-PT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etc.)</a:t>
            </a:r>
            <a:r>
              <a:rPr b="0" i="0" lang="pt-PT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7"/>
          <p:cNvSpPr txBox="1"/>
          <p:nvPr>
            <p:ph type="title"/>
          </p:nvPr>
        </p:nvSpPr>
        <p:spPr>
          <a:xfrm>
            <a:off x="209900" y="307362"/>
            <a:ext cx="8476899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</a:pPr>
            <a:r>
              <a:rPr b="1" i="0" lang="pt-PT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Orientação no </a:t>
            </a:r>
            <a:r>
              <a:rPr b="1" lang="pt-PT" sz="3600">
                <a:solidFill>
                  <a:schemeClr val="dk1"/>
                </a:solidFill>
              </a:rPr>
              <a:t>d</a:t>
            </a:r>
            <a:r>
              <a:rPr b="1" i="0" lang="pt-PT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esenvolvimento </a:t>
            </a:r>
            <a:r>
              <a:rPr b="1" lang="pt-PT" sz="3600">
                <a:solidFill>
                  <a:schemeClr val="dk1"/>
                </a:solidFill>
              </a:rPr>
              <a:t>p</a:t>
            </a:r>
            <a:r>
              <a:rPr b="1" i="0" lang="pt-PT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rofissional de </a:t>
            </a:r>
            <a:r>
              <a:rPr b="1" lang="pt-PT" sz="3600">
                <a:solidFill>
                  <a:schemeClr val="dk1"/>
                </a:solidFill>
              </a:rPr>
              <a:t>p</a:t>
            </a:r>
            <a:r>
              <a:rPr b="1" i="0" lang="pt-PT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rofessores/as (DPP)</a:t>
            </a:r>
            <a:endParaRPr/>
          </a:p>
        </p:txBody>
      </p:sp>
      <p:sp>
        <p:nvSpPr>
          <p:cNvPr id="132" name="Google Shape;132;p7"/>
          <p:cNvSpPr txBox="1"/>
          <p:nvPr>
            <p:ph idx="12" type="sldNum"/>
          </p:nvPr>
        </p:nvSpPr>
        <p:spPr>
          <a:xfrm>
            <a:off x="8412450" y="478647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pt-PT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3" name="Google Shape;133;p7"/>
          <p:cNvCxnSpPr/>
          <p:nvPr/>
        </p:nvCxnSpPr>
        <p:spPr>
          <a:xfrm>
            <a:off x="4586110" y="1709050"/>
            <a:ext cx="0" cy="3040800"/>
          </a:xfrm>
          <a:prstGeom prst="straightConnector1">
            <a:avLst/>
          </a:prstGeom>
          <a:noFill/>
          <a:ln cap="flat" cmpd="sng" w="254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</p:cxnSp>
      <p:cxnSp>
        <p:nvCxnSpPr>
          <p:cNvPr id="134" name="Google Shape;134;p7"/>
          <p:cNvCxnSpPr/>
          <p:nvPr/>
        </p:nvCxnSpPr>
        <p:spPr>
          <a:xfrm flipH="1">
            <a:off x="1854890" y="2243991"/>
            <a:ext cx="5434200" cy="9600"/>
          </a:xfrm>
          <a:prstGeom prst="straightConnector1">
            <a:avLst/>
          </a:prstGeom>
          <a:noFill/>
          <a:ln cap="flat" cmpd="sng" w="254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</p:cxnSp>
      <p:sp>
        <p:nvSpPr>
          <p:cNvPr id="135" name="Google Shape;135;p7"/>
          <p:cNvSpPr txBox="1"/>
          <p:nvPr/>
        </p:nvSpPr>
        <p:spPr>
          <a:xfrm>
            <a:off x="1940725" y="1453938"/>
            <a:ext cx="2436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pt-PT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Quais são as três competências que eu gostaria de desenvolver?</a:t>
            </a:r>
            <a:endParaRPr/>
          </a:p>
        </p:txBody>
      </p:sp>
      <p:sp>
        <p:nvSpPr>
          <p:cNvPr id="136" name="Google Shape;136;p7"/>
          <p:cNvSpPr txBox="1"/>
          <p:nvPr/>
        </p:nvSpPr>
        <p:spPr>
          <a:xfrm>
            <a:off x="4756708" y="1497674"/>
            <a:ext cx="2161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pt-PT"/>
              <a:t>Do</a:t>
            </a:r>
            <a:r>
              <a:rPr b="1" i="0" lang="pt-PT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que necessito para desenvolver estas competências?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8"/>
          <p:cNvSpPr txBox="1"/>
          <p:nvPr>
            <p:ph type="title"/>
          </p:nvPr>
        </p:nvSpPr>
        <p:spPr>
          <a:xfrm>
            <a:off x="388906" y="125637"/>
            <a:ext cx="8229600" cy="99483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</a:pPr>
            <a:r>
              <a:rPr b="1" i="0" lang="pt-PT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Círculos de </a:t>
            </a:r>
            <a:r>
              <a:rPr b="1" lang="pt-PT" sz="3600">
                <a:solidFill>
                  <a:schemeClr val="dk1"/>
                </a:solidFill>
              </a:rPr>
              <a:t>a</a:t>
            </a:r>
            <a:r>
              <a:rPr b="1" i="0" lang="pt-PT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prendizagem de </a:t>
            </a:r>
            <a:r>
              <a:rPr b="1" lang="pt-PT" sz="3600">
                <a:solidFill>
                  <a:schemeClr val="dk1"/>
                </a:solidFill>
              </a:rPr>
              <a:t>p</a:t>
            </a:r>
            <a:r>
              <a:rPr b="1" i="0" lang="pt-PT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rofessores/as (CAP)</a:t>
            </a:r>
            <a:endParaRPr b="1" i="0" sz="3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8"/>
          <p:cNvSpPr txBox="1"/>
          <p:nvPr>
            <p:ph idx="1" type="body"/>
          </p:nvPr>
        </p:nvSpPr>
        <p:spPr>
          <a:xfrm>
            <a:off x="254397" y="1016540"/>
            <a:ext cx="8607379" cy="126855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Um </a:t>
            </a:r>
            <a:r>
              <a:rPr lang="pt-PT" sz="2000"/>
              <a:t>c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írculo de </a:t>
            </a:r>
            <a:r>
              <a:rPr lang="pt-PT" sz="2000"/>
              <a:t>a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prendizagem de </a:t>
            </a:r>
            <a:r>
              <a:rPr lang="pt-PT" sz="2000"/>
              <a:t>p</a:t>
            </a:r>
            <a:r>
              <a:rPr b="0" i="0" lang="pt-PT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rofessores/as (CAP) é uma sessão de partilha de grupo para ajudar a criar uma comunidade profissional de professores/as que se apoiam e se incentivam a responder às respetivas necessidades. O CAP possui 4 passos: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8"/>
          <p:cNvSpPr txBox="1"/>
          <p:nvPr>
            <p:ph idx="12" type="sldNum"/>
          </p:nvPr>
        </p:nvSpPr>
        <p:spPr>
          <a:xfrm>
            <a:off x="8447061" y="479547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pt-PT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8"/>
          <p:cNvSpPr/>
          <p:nvPr/>
        </p:nvSpPr>
        <p:spPr>
          <a:xfrm>
            <a:off x="4092201" y="2362000"/>
            <a:ext cx="1090500" cy="860700"/>
          </a:xfrm>
          <a:prstGeom prst="ellipse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Arial"/>
              <a:buNone/>
            </a:pPr>
            <a:r>
              <a:rPr b="1" i="0" lang="pt-PT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Passo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Arial"/>
              <a:buNone/>
            </a:pPr>
            <a:r>
              <a:rPr b="1" i="0" lang="pt-PT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/>
          </a:p>
        </p:txBody>
      </p:sp>
      <p:sp>
        <p:nvSpPr>
          <p:cNvPr id="145" name="Google Shape;145;p8"/>
          <p:cNvSpPr/>
          <p:nvPr/>
        </p:nvSpPr>
        <p:spPr>
          <a:xfrm>
            <a:off x="4101924" y="3744950"/>
            <a:ext cx="1001394" cy="860778"/>
          </a:xfrm>
          <a:prstGeom prst="ellipse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Arial"/>
              <a:buNone/>
            </a:pPr>
            <a:r>
              <a:rPr b="1" i="0" lang="pt-PT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Passo 3</a:t>
            </a:r>
            <a:endParaRPr/>
          </a:p>
        </p:txBody>
      </p:sp>
      <p:sp>
        <p:nvSpPr>
          <p:cNvPr id="146" name="Google Shape;146;p8"/>
          <p:cNvSpPr/>
          <p:nvPr/>
        </p:nvSpPr>
        <p:spPr>
          <a:xfrm>
            <a:off x="5457630" y="3116715"/>
            <a:ext cx="1090470" cy="860778"/>
          </a:xfrm>
          <a:prstGeom prst="ellipse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Arial"/>
              <a:buNone/>
            </a:pPr>
            <a:r>
              <a:rPr b="1" i="0" lang="pt-PT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Passo 2</a:t>
            </a:r>
            <a:endParaRPr/>
          </a:p>
        </p:txBody>
      </p:sp>
      <p:sp>
        <p:nvSpPr>
          <p:cNvPr id="147" name="Google Shape;147;p8"/>
          <p:cNvSpPr/>
          <p:nvPr/>
        </p:nvSpPr>
        <p:spPr>
          <a:xfrm>
            <a:off x="2764551" y="3116715"/>
            <a:ext cx="1002043" cy="860778"/>
          </a:xfrm>
          <a:prstGeom prst="ellipse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Arial"/>
              <a:buNone/>
            </a:pPr>
            <a:r>
              <a:rPr b="1" i="0" lang="pt-PT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Passo 4</a:t>
            </a:r>
            <a:endParaRPr/>
          </a:p>
        </p:txBody>
      </p:sp>
      <p:sp>
        <p:nvSpPr>
          <p:cNvPr id="148" name="Google Shape;148;p8"/>
          <p:cNvSpPr/>
          <p:nvPr/>
        </p:nvSpPr>
        <p:spPr>
          <a:xfrm rot="-2668296">
            <a:off x="5278052" y="2801895"/>
            <a:ext cx="322030" cy="528658"/>
          </a:xfrm>
          <a:prstGeom prst="down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8"/>
          <p:cNvSpPr/>
          <p:nvPr/>
        </p:nvSpPr>
        <p:spPr>
          <a:xfrm rot="3110182">
            <a:off x="5179811" y="3721553"/>
            <a:ext cx="363440" cy="574537"/>
          </a:xfrm>
          <a:prstGeom prst="down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8"/>
          <p:cNvSpPr/>
          <p:nvPr/>
        </p:nvSpPr>
        <p:spPr>
          <a:xfrm rot="7385527">
            <a:off x="3656501" y="3761064"/>
            <a:ext cx="363441" cy="574536"/>
          </a:xfrm>
          <a:prstGeom prst="down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8"/>
          <p:cNvSpPr/>
          <p:nvPr/>
        </p:nvSpPr>
        <p:spPr>
          <a:xfrm rot="-7099652">
            <a:off x="3656500" y="2778925"/>
            <a:ext cx="363441" cy="574537"/>
          </a:xfrm>
          <a:prstGeom prst="down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8"/>
          <p:cNvSpPr txBox="1"/>
          <p:nvPr/>
        </p:nvSpPr>
        <p:spPr>
          <a:xfrm>
            <a:off x="5044933" y="2449327"/>
            <a:ext cx="38168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"/>
              <a:buFont typeface="Arial"/>
              <a:buNone/>
            </a:pPr>
            <a:r>
              <a:rPr b="0" i="0" lang="pt-PT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1. Celebrar os sucessos e avaliar as metas</a:t>
            </a:r>
            <a:endParaRPr/>
          </a:p>
        </p:txBody>
      </p:sp>
      <p:sp>
        <p:nvSpPr>
          <p:cNvPr id="153" name="Google Shape;153;p8"/>
          <p:cNvSpPr txBox="1"/>
          <p:nvPr/>
        </p:nvSpPr>
        <p:spPr>
          <a:xfrm>
            <a:off x="6503607" y="3253067"/>
            <a:ext cx="2649611" cy="5232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"/>
              <a:buFont typeface="Arial"/>
              <a:buNone/>
            </a:pPr>
            <a:r>
              <a:rPr b="0" i="0" lang="pt-PT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Partilhar os desafios enfrentados na sala de aula e na escola</a:t>
            </a:r>
            <a:endParaRPr/>
          </a:p>
        </p:txBody>
      </p:sp>
      <p:sp>
        <p:nvSpPr>
          <p:cNvPr id="154" name="Google Shape;154;p8"/>
          <p:cNvSpPr txBox="1"/>
          <p:nvPr/>
        </p:nvSpPr>
        <p:spPr>
          <a:xfrm>
            <a:off x="2248964" y="4319051"/>
            <a:ext cx="22547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"/>
              <a:buFont typeface="Arial"/>
              <a:buNone/>
            </a:pPr>
            <a:r>
              <a:rPr b="0" i="0" lang="pt-PT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3. </a:t>
            </a:r>
            <a:r>
              <a:rPr b="0" i="1" lang="pt-PT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Brainstorming</a:t>
            </a:r>
            <a:r>
              <a:rPr b="0" i="0" lang="pt-PT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de soluções</a:t>
            </a:r>
            <a:endParaRPr/>
          </a:p>
        </p:txBody>
      </p:sp>
      <p:sp>
        <p:nvSpPr>
          <p:cNvPr id="155" name="Google Shape;155;p8"/>
          <p:cNvSpPr txBox="1"/>
          <p:nvPr/>
        </p:nvSpPr>
        <p:spPr>
          <a:xfrm>
            <a:off x="254397" y="2713935"/>
            <a:ext cx="2649611" cy="9541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"/>
              <a:buFont typeface="Arial"/>
              <a:buNone/>
            </a:pPr>
            <a:r>
              <a:rPr b="0" i="0" lang="pt-PT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4. Estabelecer metas (com base nas 4 principais competências da formação de professores/as) sobre como pôr soluções em prática</a:t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9"/>
          <p:cNvSpPr txBox="1"/>
          <p:nvPr>
            <p:ph type="ctrTitle"/>
          </p:nvPr>
        </p:nvSpPr>
        <p:spPr>
          <a:xfrm>
            <a:off x="415213" y="549310"/>
            <a:ext cx="9144000" cy="168419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</a:pPr>
            <a:r>
              <a:rPr b="1" i="0" lang="pt-PT" sz="4800" u="none" cap="none" strike="noStrike">
                <a:latin typeface="Arial"/>
                <a:ea typeface="Arial"/>
                <a:cs typeface="Arial"/>
                <a:sym typeface="Arial"/>
              </a:rPr>
              <a:t>Dia 1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</a:pPr>
            <a:r>
              <a:rPr b="1" i="0" lang="pt-PT" sz="3600" u="none" cap="none" strike="noStrike">
                <a:latin typeface="Arial"/>
                <a:ea typeface="Arial"/>
                <a:cs typeface="Arial"/>
                <a:sym typeface="Arial"/>
              </a:rPr>
              <a:t>Função e </a:t>
            </a:r>
            <a:r>
              <a:rPr b="1" lang="pt-PT" sz="3600">
                <a:latin typeface="Arial"/>
                <a:ea typeface="Arial"/>
                <a:cs typeface="Arial"/>
                <a:sym typeface="Arial"/>
              </a:rPr>
              <a:t>r</a:t>
            </a:r>
            <a:r>
              <a:rPr b="1" i="0" lang="pt-PT" sz="3600" u="none" cap="none" strike="noStrike">
                <a:latin typeface="Arial"/>
                <a:ea typeface="Arial"/>
                <a:cs typeface="Arial"/>
                <a:sym typeface="Arial"/>
              </a:rPr>
              <a:t>esponsabilidades de um </a:t>
            </a:r>
            <a:br>
              <a:rPr b="1" i="0" lang="pt-PT" sz="3600" u="none" cap="none" strike="noStrike">
                <a:latin typeface="Arial"/>
                <a:ea typeface="Arial"/>
                <a:cs typeface="Arial"/>
                <a:sym typeface="Arial"/>
              </a:rPr>
            </a:br>
            <a:r>
              <a:rPr b="1" lang="pt-PT" sz="3600">
                <a:latin typeface="Arial"/>
                <a:ea typeface="Arial"/>
                <a:cs typeface="Arial"/>
                <a:sym typeface="Arial"/>
              </a:rPr>
              <a:t>o</a:t>
            </a:r>
            <a:r>
              <a:rPr b="1" i="0" lang="pt-PT" sz="3600" u="none" cap="none" strike="noStrike">
                <a:latin typeface="Arial"/>
                <a:ea typeface="Arial"/>
                <a:cs typeface="Arial"/>
                <a:sym typeface="Arial"/>
              </a:rPr>
              <a:t>rientador/a de </a:t>
            </a:r>
            <a:r>
              <a:rPr b="1" lang="pt-PT" sz="3600">
                <a:latin typeface="Arial"/>
                <a:ea typeface="Arial"/>
                <a:cs typeface="Arial"/>
                <a:sym typeface="Arial"/>
              </a:rPr>
              <a:t>p</a:t>
            </a:r>
            <a:r>
              <a:rPr b="1" i="0" lang="pt-PT" sz="3600" u="none" cap="none" strike="noStrike">
                <a:latin typeface="Arial"/>
                <a:ea typeface="Arial"/>
                <a:cs typeface="Arial"/>
                <a:sym typeface="Arial"/>
              </a:rPr>
              <a:t>ares</a:t>
            </a:r>
            <a:endParaRPr/>
          </a:p>
        </p:txBody>
      </p:sp>
      <p:sp>
        <p:nvSpPr>
          <p:cNvPr id="161" name="Google Shape;161;p9"/>
          <p:cNvSpPr txBox="1"/>
          <p:nvPr>
            <p:ph idx="1" type="subTitle"/>
          </p:nvPr>
        </p:nvSpPr>
        <p:spPr>
          <a:xfrm>
            <a:off x="415213" y="2787886"/>
            <a:ext cx="9070200" cy="7124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"/>
              <a:buFont typeface="Arial"/>
              <a:buNone/>
            </a:pPr>
            <a:r>
              <a:rPr b="1" i="0" lang="pt-PT" sz="2400" u="none" cap="none" strike="noStrike">
                <a:latin typeface="Arial"/>
                <a:ea typeface="Arial"/>
                <a:cs typeface="Arial"/>
                <a:sym typeface="Arial"/>
              </a:rPr>
              <a:t>Sessão 2: Comunicação de </a:t>
            </a:r>
            <a:r>
              <a:rPr b="1" lang="pt-PT" sz="2400">
                <a:latin typeface="Arial"/>
                <a:ea typeface="Arial"/>
                <a:cs typeface="Arial"/>
                <a:sym typeface="Arial"/>
              </a:rPr>
              <a:t>a</a:t>
            </a:r>
            <a:r>
              <a:rPr b="1" i="0" lang="pt-PT" sz="2400" u="none" cap="none" strike="noStrike">
                <a:latin typeface="Arial"/>
                <a:ea typeface="Arial"/>
                <a:cs typeface="Arial"/>
                <a:sym typeface="Arial"/>
              </a:rPr>
              <a:t>poio</a:t>
            </a:r>
            <a:endParaRPr/>
          </a:p>
        </p:txBody>
      </p:sp>
      <p:sp>
        <p:nvSpPr>
          <p:cNvPr id="162" name="Google Shape;162;p9"/>
          <p:cNvSpPr txBox="1"/>
          <p:nvPr>
            <p:ph idx="12" type="sldNum"/>
          </p:nvPr>
        </p:nvSpPr>
        <p:spPr>
          <a:xfrm>
            <a:off x="6841998" y="486965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pt-PT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xmlns:r="http://schemas.openxmlformats.org/officeDocument/2006/relationships" name="Tema Customizado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Ana Durão</dc:creator>
</cp:coreProperties>
</file>